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66" r:id="rId2"/>
    <p:sldId id="257" r:id="rId3"/>
    <p:sldId id="258" r:id="rId4"/>
    <p:sldId id="259" r:id="rId5"/>
    <p:sldId id="260" r:id="rId6"/>
    <p:sldId id="261" r:id="rId7"/>
    <p:sldId id="262" r:id="rId8"/>
    <p:sldId id="263" r:id="rId9"/>
    <p:sldId id="264" r:id="rId10"/>
    <p:sldId id="265" r:id="rId11"/>
  </p:sldIdLst>
  <p:sldSz cx="4572000" cy="3429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guide id="3" pos="-912" userDrawn="1">
          <p15:clr>
            <a:srgbClr val="A4A3A4"/>
          </p15:clr>
        </p15:guide>
        <p15:guide id="4" pos="379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E8B874"/>
    <a:srgbClr val="0B595B"/>
    <a:srgbClr val="3A527C"/>
    <a:srgbClr val="B8A279"/>
    <a:srgbClr val="358189"/>
    <a:srgbClr val="005C63"/>
    <a:srgbClr val="007B85"/>
    <a:srgbClr val="276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85" d="100"/>
          <a:sy n="185" d="100"/>
        </p:scale>
        <p:origin x="1416" y="144"/>
      </p:cViewPr>
      <p:guideLst>
        <p:guide orient="horz" pos="1080"/>
        <p:guide pos="1440"/>
        <p:guide pos="-912"/>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6" d="100"/>
          <a:sy n="116" d="100"/>
        </p:scale>
        <p:origin x="-15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29D9D1C-F077-4E50-9CB8-4AAC570B78D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6" charset="0"/>
                <a:ea typeface="+mn-ea"/>
                <a:cs typeface="+mn-cs"/>
              </a:defRPr>
            </a:lvl1pPr>
          </a:lstStyle>
          <a:p>
            <a:pPr>
              <a:defRPr/>
            </a:pPr>
            <a:endParaRPr lang="en-US"/>
          </a:p>
        </p:txBody>
      </p:sp>
      <p:sp>
        <p:nvSpPr>
          <p:cNvPr id="65539" name="Rectangle 3">
            <a:extLst>
              <a:ext uri="{FF2B5EF4-FFF2-40B4-BE49-F238E27FC236}">
                <a16:creationId xmlns:a16="http://schemas.microsoft.com/office/drawing/2014/main" id="{3281D188-661C-4693-8305-ACC815E5054A}"/>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6" charset="0"/>
                <a:ea typeface="+mn-ea"/>
                <a:cs typeface="+mn-cs"/>
              </a:defRPr>
            </a:lvl1pPr>
          </a:lstStyle>
          <a:p>
            <a:pPr>
              <a:defRPr/>
            </a:pPr>
            <a:endParaRPr lang="en-US"/>
          </a:p>
        </p:txBody>
      </p:sp>
      <p:sp>
        <p:nvSpPr>
          <p:cNvPr id="65540" name="Rectangle 4">
            <a:extLst>
              <a:ext uri="{FF2B5EF4-FFF2-40B4-BE49-F238E27FC236}">
                <a16:creationId xmlns:a16="http://schemas.microsoft.com/office/drawing/2014/main" id="{A19BC642-6AA4-4DE4-87D2-BB5CB8FEC19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6" charset="0"/>
                <a:ea typeface="+mn-ea"/>
                <a:cs typeface="+mn-cs"/>
              </a:defRPr>
            </a:lvl1pPr>
          </a:lstStyle>
          <a:p>
            <a:pPr>
              <a:defRPr/>
            </a:pPr>
            <a:endParaRPr lang="en-US"/>
          </a:p>
        </p:txBody>
      </p:sp>
      <p:sp>
        <p:nvSpPr>
          <p:cNvPr id="65541" name="Rectangle 5">
            <a:extLst>
              <a:ext uri="{FF2B5EF4-FFF2-40B4-BE49-F238E27FC236}">
                <a16:creationId xmlns:a16="http://schemas.microsoft.com/office/drawing/2014/main" id="{701FBE19-EECF-4F0A-9B52-1C66F5C811D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78E2E1-769D-409E-9D7B-7AC1BC895DA7}" type="slidenum">
              <a:rPr lang="en-US" altLang="en-US"/>
              <a:pPr/>
              <a:t>‹#›</a:t>
            </a:fld>
            <a:endParaRPr lang="en-US" altLang="en-US"/>
          </a:p>
        </p:txBody>
      </p:sp>
    </p:spTree>
    <p:extLst>
      <p:ext uri="{BB962C8B-B14F-4D97-AF65-F5344CB8AC3E}">
        <p14:creationId xmlns:p14="http://schemas.microsoft.com/office/powerpoint/2010/main" val="2944063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48A11B7-64B3-4885-B9A7-209533993E5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6" charset="0"/>
                <a:ea typeface="+mn-ea"/>
                <a:cs typeface="+mn-cs"/>
              </a:defRPr>
            </a:lvl1pPr>
          </a:lstStyle>
          <a:p>
            <a:pPr>
              <a:defRPr/>
            </a:pPr>
            <a:endParaRPr lang="en-US"/>
          </a:p>
        </p:txBody>
      </p:sp>
      <p:sp>
        <p:nvSpPr>
          <p:cNvPr id="30723" name="Rectangle 3">
            <a:extLst>
              <a:ext uri="{FF2B5EF4-FFF2-40B4-BE49-F238E27FC236}">
                <a16:creationId xmlns:a16="http://schemas.microsoft.com/office/drawing/2014/main" id="{6F7E1DD8-8ACE-4D6E-8F0E-CC750D7C06C6}"/>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6"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53FA3243-6F03-42D5-BA45-2C8BC7F5F57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8FDB4CB0-AB74-47BE-BF2F-609F6F2E64E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11FA28EA-3866-48BC-8643-AD3DED48D926}"/>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6" charset="0"/>
                <a:ea typeface="+mn-ea"/>
                <a:cs typeface="+mn-cs"/>
              </a:defRPr>
            </a:lvl1pPr>
          </a:lstStyle>
          <a:p>
            <a:pPr>
              <a:defRPr/>
            </a:pPr>
            <a:endParaRPr lang="en-US"/>
          </a:p>
        </p:txBody>
      </p:sp>
      <p:sp>
        <p:nvSpPr>
          <p:cNvPr id="30727" name="Rectangle 7">
            <a:extLst>
              <a:ext uri="{FF2B5EF4-FFF2-40B4-BE49-F238E27FC236}">
                <a16:creationId xmlns:a16="http://schemas.microsoft.com/office/drawing/2014/main" id="{0B1C4206-EC56-4BC3-896A-5E1FE17E5EF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244A2E-A3C9-4611-A562-98480B419D92}" type="slidenum">
              <a:rPr lang="en-US" altLang="en-US"/>
              <a:pPr/>
              <a:t>‹#›</a:t>
            </a:fld>
            <a:endParaRPr lang="en-US" altLang="en-US"/>
          </a:p>
        </p:txBody>
      </p:sp>
    </p:spTree>
    <p:extLst>
      <p:ext uri="{BB962C8B-B14F-4D97-AF65-F5344CB8AC3E}">
        <p14:creationId xmlns:p14="http://schemas.microsoft.com/office/powerpoint/2010/main" val="1928172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06"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421FE9BF-D827-4954-A2A1-408B9B08AB11}"/>
              </a:ext>
            </a:extLst>
          </p:cNvPr>
          <p:cNvSpPr>
            <a:spLocks noChangeArrowheads="1"/>
          </p:cNvSpPr>
          <p:nvPr/>
        </p:nvSpPr>
        <p:spPr bwMode="auto">
          <a:xfrm>
            <a:off x="0" y="0"/>
            <a:ext cx="4572000" cy="419100"/>
          </a:xfrm>
          <a:prstGeom prst="rect">
            <a:avLst/>
          </a:prstGeom>
          <a:solidFill>
            <a:srgbClr val="0B595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sz="2400"/>
          </a:p>
        </p:txBody>
      </p:sp>
      <p:sp>
        <p:nvSpPr>
          <p:cNvPr id="5" name="Rectangle 8">
            <a:extLst>
              <a:ext uri="{FF2B5EF4-FFF2-40B4-BE49-F238E27FC236}">
                <a16:creationId xmlns:a16="http://schemas.microsoft.com/office/drawing/2014/main" id="{5F05A888-43B1-4BD5-BC53-AD30942C6048}"/>
              </a:ext>
            </a:extLst>
          </p:cNvPr>
          <p:cNvSpPr>
            <a:spLocks noChangeArrowheads="1"/>
          </p:cNvSpPr>
          <p:nvPr/>
        </p:nvSpPr>
        <p:spPr bwMode="auto">
          <a:xfrm>
            <a:off x="0" y="3238500"/>
            <a:ext cx="4572000" cy="152400"/>
          </a:xfrm>
          <a:prstGeom prst="rect">
            <a:avLst/>
          </a:prstGeom>
          <a:solidFill>
            <a:srgbClr val="B8A27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sz="2400"/>
          </a:p>
        </p:txBody>
      </p:sp>
      <p:sp>
        <p:nvSpPr>
          <p:cNvPr id="6" name="Rectangle 16">
            <a:extLst>
              <a:ext uri="{FF2B5EF4-FFF2-40B4-BE49-F238E27FC236}">
                <a16:creationId xmlns:a16="http://schemas.microsoft.com/office/drawing/2014/main" id="{94BD5922-AC27-4B45-A6C4-BBF5BEB4F4DD}"/>
              </a:ext>
            </a:extLst>
          </p:cNvPr>
          <p:cNvSpPr>
            <a:spLocks noChangeArrowheads="1"/>
          </p:cNvSpPr>
          <p:nvPr/>
        </p:nvSpPr>
        <p:spPr bwMode="auto">
          <a:xfrm>
            <a:off x="0" y="3390900"/>
            <a:ext cx="4572000" cy="38100"/>
          </a:xfrm>
          <a:prstGeom prst="rect">
            <a:avLst/>
          </a:prstGeom>
          <a:solidFill>
            <a:srgbClr val="005C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sz="2400"/>
          </a:p>
        </p:txBody>
      </p:sp>
      <p:sp>
        <p:nvSpPr>
          <p:cNvPr id="7" name="Line 18">
            <a:extLst>
              <a:ext uri="{FF2B5EF4-FFF2-40B4-BE49-F238E27FC236}">
                <a16:creationId xmlns:a16="http://schemas.microsoft.com/office/drawing/2014/main" id="{585C1A70-47D3-4766-BC9A-19E3D7DCCACC}"/>
              </a:ext>
            </a:extLst>
          </p:cNvPr>
          <p:cNvSpPr>
            <a:spLocks noChangeShapeType="1"/>
          </p:cNvSpPr>
          <p:nvPr/>
        </p:nvSpPr>
        <p:spPr bwMode="auto">
          <a:xfrm>
            <a:off x="1873251" y="1739900"/>
            <a:ext cx="239395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
        <p:nvSpPr>
          <p:cNvPr id="8" name="Text Box 21">
            <a:extLst>
              <a:ext uri="{FF2B5EF4-FFF2-40B4-BE49-F238E27FC236}">
                <a16:creationId xmlns:a16="http://schemas.microsoft.com/office/drawing/2014/main" id="{0CFFCA51-9BDA-46BF-B248-5777ED88E819}"/>
              </a:ext>
            </a:extLst>
          </p:cNvPr>
          <p:cNvSpPr txBox="1">
            <a:spLocks noChangeArrowheads="1"/>
          </p:cNvSpPr>
          <p:nvPr/>
        </p:nvSpPr>
        <p:spPr bwMode="auto">
          <a:xfrm>
            <a:off x="381001" y="3263902"/>
            <a:ext cx="1121461" cy="123111"/>
          </a:xfrm>
          <a:prstGeom prst="rect">
            <a:avLst/>
          </a:prstGeom>
          <a:noFill/>
          <a:ln w="9525">
            <a:noFill/>
            <a:miter lim="800000"/>
            <a:headEnd/>
            <a:tailEnd/>
          </a:ln>
          <a:effectLst/>
        </p:spPr>
        <p:txBody>
          <a:bodyPr wrap="none" lIns="45720" tIns="22860" rIns="45720" bIns="22860">
            <a:spAutoFit/>
          </a:bodyPr>
          <a:lstStyle>
            <a:lvl1pPr defTabSz="457200">
              <a:defRPr sz="2400">
                <a:solidFill>
                  <a:schemeClr val="tx1"/>
                </a:solidFill>
                <a:latin typeface="Times" panose="02020603050405020304" pitchFamily="18" charset="0"/>
                <a:ea typeface="MS PGothic" panose="020B0600070205080204" pitchFamily="34" charset="-128"/>
              </a:defRPr>
            </a:lvl1pPr>
            <a:lvl2pPr marL="742950" indent="-285750" defTabSz="457200">
              <a:defRPr sz="2400">
                <a:solidFill>
                  <a:schemeClr val="tx1"/>
                </a:solidFill>
                <a:latin typeface="Times" panose="02020603050405020304" pitchFamily="18" charset="0"/>
                <a:ea typeface="MS PGothic" panose="020B0600070205080204" pitchFamily="34" charset="-128"/>
              </a:defRPr>
            </a:lvl2pPr>
            <a:lvl3pPr marL="1143000" indent="-228600" defTabSz="457200">
              <a:defRPr sz="2400">
                <a:solidFill>
                  <a:schemeClr val="tx1"/>
                </a:solidFill>
                <a:latin typeface="Times" panose="02020603050405020304" pitchFamily="18" charset="0"/>
                <a:ea typeface="MS PGothic" panose="020B0600070205080204" pitchFamily="34" charset="-128"/>
              </a:defRPr>
            </a:lvl3pPr>
            <a:lvl4pPr marL="1600200" indent="-228600" defTabSz="457200">
              <a:defRPr sz="2400">
                <a:solidFill>
                  <a:schemeClr val="tx1"/>
                </a:solidFill>
                <a:latin typeface="Times" panose="02020603050405020304" pitchFamily="18" charset="0"/>
                <a:ea typeface="MS PGothic" panose="020B0600070205080204" pitchFamily="34" charset="-128"/>
              </a:defRPr>
            </a:lvl4pPr>
            <a:lvl5pPr marL="2057400" indent="-228600" defTabSz="45720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500">
                <a:solidFill>
                  <a:srgbClr val="005C63"/>
                </a:solidFill>
                <a:latin typeface="Arial" panose="020B0604020202020204" pitchFamily="34" charset="0"/>
              </a:rPr>
              <a:t>© 2015 Marine Biological Laboratory</a:t>
            </a:r>
            <a:endParaRPr lang="en-US" altLang="en-US" sz="1200">
              <a:solidFill>
                <a:srgbClr val="005C63"/>
              </a:solidFill>
            </a:endParaRPr>
          </a:p>
        </p:txBody>
      </p:sp>
      <p:sp>
        <p:nvSpPr>
          <p:cNvPr id="9" name="Text Box 22">
            <a:extLst>
              <a:ext uri="{FF2B5EF4-FFF2-40B4-BE49-F238E27FC236}">
                <a16:creationId xmlns:a16="http://schemas.microsoft.com/office/drawing/2014/main" id="{A805BBC3-7A23-4795-95D0-E283327BDE23}"/>
              </a:ext>
            </a:extLst>
          </p:cNvPr>
          <p:cNvSpPr txBox="1">
            <a:spLocks noChangeArrowheads="1"/>
          </p:cNvSpPr>
          <p:nvPr/>
        </p:nvSpPr>
        <p:spPr bwMode="auto">
          <a:xfrm>
            <a:off x="3719514" y="3263902"/>
            <a:ext cx="475451" cy="123111"/>
          </a:xfrm>
          <a:prstGeom prst="rect">
            <a:avLst/>
          </a:prstGeom>
          <a:noFill/>
          <a:ln w="9525">
            <a:noFill/>
            <a:miter lim="800000"/>
            <a:headEnd/>
            <a:tailEnd/>
          </a:ln>
          <a:effectLst/>
        </p:spPr>
        <p:txBody>
          <a:bodyPr wrap="none" lIns="45720" tIns="22860" rIns="45720" bIns="22860">
            <a:spAutoFit/>
          </a:bodyPr>
          <a:lstStyle>
            <a:lvl1pPr defTabSz="457200">
              <a:defRPr sz="2400">
                <a:solidFill>
                  <a:schemeClr val="tx1"/>
                </a:solidFill>
                <a:latin typeface="Times" charset="0"/>
                <a:ea typeface="ＭＳ Ｐゴシック" charset="0"/>
                <a:cs typeface="ＭＳ Ｐゴシック" charset="0"/>
              </a:defRPr>
            </a:lvl1pPr>
            <a:lvl2pPr marL="37931725" indent="-37474525" defTabSz="4572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500">
                <a:solidFill>
                  <a:srgbClr val="005C63"/>
                </a:solidFill>
                <a:latin typeface="Arial" charset="0"/>
              </a:rPr>
              <a:t>www.mbl.edu</a:t>
            </a:r>
            <a:endParaRPr lang="en-US" sz="1200">
              <a:solidFill>
                <a:srgbClr val="005C63"/>
              </a:solidFill>
            </a:endParaRPr>
          </a:p>
        </p:txBody>
      </p:sp>
      <p:pic>
        <p:nvPicPr>
          <p:cNvPr id="10" name="Picture 30" descr="logo_blublack.jpg                                              000506E8Macintosh HD                   B746AFEA:">
            <a:extLst>
              <a:ext uri="{FF2B5EF4-FFF2-40B4-BE49-F238E27FC236}">
                <a16:creationId xmlns:a16="http://schemas.microsoft.com/office/drawing/2014/main" id="{5A98BD5F-D56F-4021-8EFA-CADD3D505BEB}"/>
              </a:ext>
            </a:extLst>
          </p:cNvPr>
          <p:cNvPicPr>
            <a:picLocks noChangeAspect="1" noChangeArrowheads="1"/>
          </p:cNvPicPr>
          <p:nvPr/>
        </p:nvPicPr>
        <p:blipFill>
          <a:blip r:embed="rId2">
            <a:clrChange>
              <a:clrFrom>
                <a:srgbClr val="3C6DAF"/>
              </a:clrFrom>
              <a:clrTo>
                <a:srgbClr val="3C6DAF">
                  <a:alpha val="0"/>
                </a:srgbClr>
              </a:clrTo>
            </a:clrChange>
            <a:extLst>
              <a:ext uri="{28A0092B-C50C-407E-A947-70E740481C1C}">
                <a14:useLocalDpi xmlns:a14="http://schemas.microsoft.com/office/drawing/2010/main" val="0"/>
              </a:ext>
            </a:extLst>
          </a:blip>
          <a:srcRect l="28027" b="15379"/>
          <a:stretch>
            <a:fillRect/>
          </a:stretch>
        </p:blipFill>
        <p:spPr bwMode="auto">
          <a:xfrm>
            <a:off x="1" y="1146175"/>
            <a:ext cx="1839913" cy="2082800"/>
          </a:xfrm>
          <a:prstGeom prst="rect">
            <a:avLst/>
          </a:prstGeom>
          <a:noFill/>
          <a:ln>
            <a:noFill/>
          </a:ln>
          <a:extLst>
            <a:ext uri="{909E8E84-426E-40dd-AFC4-6F175D3DCCD1}">
              <a14:hiddenFill xmlns="" xmlns:a14="http://schemas.microsoft.com/office/drawing/2010/main">
                <a:solidFill>
                  <a:srgbClr val="FFFFFF">
                    <a:alpha val="39999"/>
                  </a:srgbClr>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up 33">
            <a:extLst>
              <a:ext uri="{FF2B5EF4-FFF2-40B4-BE49-F238E27FC236}">
                <a16:creationId xmlns:a16="http://schemas.microsoft.com/office/drawing/2014/main" id="{3E421737-464B-4FA6-A1CA-A8BC4191E463}"/>
              </a:ext>
            </a:extLst>
          </p:cNvPr>
          <p:cNvGrpSpPr>
            <a:grpSpLocks/>
          </p:cNvGrpSpPr>
          <p:nvPr userDrawn="1"/>
        </p:nvGrpSpPr>
        <p:grpSpPr bwMode="auto">
          <a:xfrm>
            <a:off x="-69850" y="419100"/>
            <a:ext cx="4768850" cy="63500"/>
            <a:chOff x="0" y="528"/>
            <a:chExt cx="6008" cy="80"/>
          </a:xfrm>
        </p:grpSpPr>
        <p:pic>
          <p:nvPicPr>
            <p:cNvPr id="12" name="Picture 34" descr="line.gif                                                       000506E8Macintosh HD                   B746AFEA:">
              <a:extLst>
                <a:ext uri="{FF2B5EF4-FFF2-40B4-BE49-F238E27FC236}">
                  <a16:creationId xmlns:a16="http://schemas.microsoft.com/office/drawing/2014/main" id="{EDF5523E-A6E7-4E79-AA8B-149A0617C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35" descr="line.gif                                                       000506E8Macintosh HD                   B746AFEA:">
              <a:extLst>
                <a:ext uri="{FF2B5EF4-FFF2-40B4-BE49-F238E27FC236}">
                  <a16:creationId xmlns:a16="http://schemas.microsoft.com/office/drawing/2014/main" id="{2F0E9396-FBB1-4C8C-A8E0-E14E9B38A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6" descr="line.gif                                                       000506E8Macintosh HD                   B746AFEA:">
              <a:extLst>
                <a:ext uri="{FF2B5EF4-FFF2-40B4-BE49-F238E27FC236}">
                  <a16:creationId xmlns:a16="http://schemas.microsoft.com/office/drawing/2014/main" id="{77BBB617-5048-43DB-9323-FB3DA3C8F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37" descr="line.gif                                                       000506E8Macintosh HD                   B746AFEA:">
              <a:extLst>
                <a:ext uri="{FF2B5EF4-FFF2-40B4-BE49-F238E27FC236}">
                  <a16:creationId xmlns:a16="http://schemas.microsoft.com/office/drawing/2014/main" id="{EAC4066E-F389-41DA-82DC-2C6B85528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38" descr="line.gif                                                       000506E8Macintosh HD                   B746AFEA:">
              <a:extLst>
                <a:ext uri="{FF2B5EF4-FFF2-40B4-BE49-F238E27FC236}">
                  <a16:creationId xmlns:a16="http://schemas.microsoft.com/office/drawing/2014/main" id="{ECB8A824-09B2-4E50-A934-12842912A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7" name="Picture 31" descr="MBL-PPT.jpg">
            <a:extLst>
              <a:ext uri="{FF2B5EF4-FFF2-40B4-BE49-F238E27FC236}">
                <a16:creationId xmlns:a16="http://schemas.microsoft.com/office/drawing/2014/main" id="{78E1DABF-A076-42C3-9095-DACD7CA6F1D9}"/>
              </a:ext>
            </a:extLst>
          </p:cNvPr>
          <p:cNvPicPr>
            <a:picLocks noChangeAspect="1"/>
          </p:cNvPicPr>
          <p:nvPr userDrawn="1"/>
        </p:nvPicPr>
        <p:blipFill>
          <a:blip r:embed="rId4">
            <a:extLst>
              <a:ext uri="{28A0092B-C50C-407E-A947-70E740481C1C}">
                <a14:useLocalDpi xmlns:a14="http://schemas.microsoft.com/office/drawing/2010/main" val="0"/>
              </a:ext>
            </a:extLst>
          </a:blip>
          <a:srcRect t="20357" b="17667"/>
          <a:stretch>
            <a:fillRect/>
          </a:stretch>
        </p:blipFill>
        <p:spPr bwMode="auto">
          <a:xfrm>
            <a:off x="1" y="0"/>
            <a:ext cx="2136775"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1809751" y="685800"/>
            <a:ext cx="2578100" cy="781050"/>
          </a:xfrm>
        </p:spPr>
        <p:txBody>
          <a:bodyPr/>
          <a:lstStyle>
            <a:lvl1pPr algn="ctr">
              <a:defRPr/>
            </a:lvl1pPr>
          </a:lstStyle>
          <a:p>
            <a:r>
              <a:rPr lang="en-US"/>
              <a:t>Click to edit Master title style</a:t>
            </a:r>
          </a:p>
        </p:txBody>
      </p:sp>
      <p:sp>
        <p:nvSpPr>
          <p:cNvPr id="6147" name="Rectangle 3"/>
          <p:cNvSpPr>
            <a:spLocks noGrp="1" noChangeArrowheads="1"/>
          </p:cNvSpPr>
          <p:nvPr>
            <p:ph type="subTitle" idx="1"/>
          </p:nvPr>
        </p:nvSpPr>
        <p:spPr>
          <a:xfrm>
            <a:off x="1860550" y="1924050"/>
            <a:ext cx="2419350" cy="70485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92583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C1064E-E622-42F3-A296-A91386BB47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C1FF8A-39F5-475C-A9A2-27D6179A28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BF5BF2-49D6-457A-B8C6-044EBA7F3BB8}"/>
              </a:ext>
            </a:extLst>
          </p:cNvPr>
          <p:cNvSpPr>
            <a:spLocks noGrp="1" noChangeArrowheads="1"/>
          </p:cNvSpPr>
          <p:nvPr>
            <p:ph type="sldNum" sz="quarter" idx="12"/>
          </p:nvPr>
        </p:nvSpPr>
        <p:spPr>
          <a:ln/>
        </p:spPr>
        <p:txBody>
          <a:bodyPr/>
          <a:lstStyle>
            <a:lvl1pPr>
              <a:defRPr/>
            </a:lvl1pPr>
          </a:lstStyle>
          <a:p>
            <a:fld id="{E62A91A9-9211-4CCA-9E56-477930B12AB9}" type="slidenum">
              <a:rPr lang="en-US" altLang="en-US"/>
              <a:pPr/>
              <a:t>‹#›</a:t>
            </a:fld>
            <a:endParaRPr lang="en-US" altLang="en-US"/>
          </a:p>
        </p:txBody>
      </p:sp>
    </p:spTree>
    <p:extLst>
      <p:ext uri="{BB962C8B-B14F-4D97-AF65-F5344CB8AC3E}">
        <p14:creationId xmlns:p14="http://schemas.microsoft.com/office/powerpoint/2010/main" val="104406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9926" y="495300"/>
            <a:ext cx="942975" cy="2552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1" y="495300"/>
            <a:ext cx="2676525" cy="2552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ED46B4-ADCB-4B3B-8AF0-790FD5E456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4E22AA-DD97-4C83-8F61-3BE35EC838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8CEA58-E535-434C-84C1-3765EA2967CB}"/>
              </a:ext>
            </a:extLst>
          </p:cNvPr>
          <p:cNvSpPr>
            <a:spLocks noGrp="1" noChangeArrowheads="1"/>
          </p:cNvSpPr>
          <p:nvPr>
            <p:ph type="sldNum" sz="quarter" idx="12"/>
          </p:nvPr>
        </p:nvSpPr>
        <p:spPr>
          <a:ln/>
        </p:spPr>
        <p:txBody>
          <a:bodyPr/>
          <a:lstStyle>
            <a:lvl1pPr>
              <a:defRPr/>
            </a:lvl1pPr>
          </a:lstStyle>
          <a:p>
            <a:fld id="{059152E4-B453-4CAE-BC30-F993E76BA20A}" type="slidenum">
              <a:rPr lang="en-US" altLang="en-US"/>
              <a:pPr/>
              <a:t>‹#›</a:t>
            </a:fld>
            <a:endParaRPr lang="en-US" altLang="en-US"/>
          </a:p>
        </p:txBody>
      </p:sp>
    </p:spTree>
    <p:extLst>
      <p:ext uri="{BB962C8B-B14F-4D97-AF65-F5344CB8AC3E}">
        <p14:creationId xmlns:p14="http://schemas.microsoft.com/office/powerpoint/2010/main" val="224145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95300"/>
            <a:ext cx="3771900" cy="571500"/>
          </a:xfrm>
        </p:spPr>
        <p:txBody>
          <a:bodyPr/>
          <a:lstStyle/>
          <a:p>
            <a:r>
              <a:rPr lang="en-US"/>
              <a:t>Click to edit Master title style</a:t>
            </a:r>
          </a:p>
        </p:txBody>
      </p:sp>
      <p:sp>
        <p:nvSpPr>
          <p:cNvPr id="3" name="Text Placeholder 2"/>
          <p:cNvSpPr>
            <a:spLocks noGrp="1"/>
          </p:cNvSpPr>
          <p:nvPr>
            <p:ph type="body" sz="half" idx="1"/>
          </p:nvPr>
        </p:nvSpPr>
        <p:spPr>
          <a:xfrm>
            <a:off x="381000" y="1104900"/>
            <a:ext cx="180975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43150" y="1104900"/>
            <a:ext cx="180975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D5A82D-5591-437C-BBCE-AE7314E1A4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8AD114-91E8-40AF-8B50-830B05A6F5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D7BBD3-D714-4648-A1A0-DBD3C21A5984}"/>
              </a:ext>
            </a:extLst>
          </p:cNvPr>
          <p:cNvSpPr>
            <a:spLocks noGrp="1" noChangeArrowheads="1"/>
          </p:cNvSpPr>
          <p:nvPr>
            <p:ph type="sldNum" sz="quarter" idx="12"/>
          </p:nvPr>
        </p:nvSpPr>
        <p:spPr>
          <a:ln/>
        </p:spPr>
        <p:txBody>
          <a:bodyPr/>
          <a:lstStyle>
            <a:lvl1pPr>
              <a:defRPr/>
            </a:lvl1pPr>
          </a:lstStyle>
          <a:p>
            <a:fld id="{5E322D64-CA80-46B7-8811-E23F8B867061}" type="slidenum">
              <a:rPr lang="en-US" altLang="en-US"/>
              <a:pPr/>
              <a:t>‹#›</a:t>
            </a:fld>
            <a:endParaRPr lang="en-US" altLang="en-US"/>
          </a:p>
        </p:txBody>
      </p:sp>
    </p:spTree>
    <p:extLst>
      <p:ext uri="{BB962C8B-B14F-4D97-AF65-F5344CB8AC3E}">
        <p14:creationId xmlns:p14="http://schemas.microsoft.com/office/powerpoint/2010/main" val="347786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CB1412-152E-4B5E-82F4-531CC34252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FC4A8B-8580-4991-A7A7-B4936380D8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9B0CA4-E0D7-4B39-B62B-329CC652C5A0}"/>
              </a:ext>
            </a:extLst>
          </p:cNvPr>
          <p:cNvSpPr>
            <a:spLocks noGrp="1" noChangeArrowheads="1"/>
          </p:cNvSpPr>
          <p:nvPr>
            <p:ph type="sldNum" sz="quarter" idx="12"/>
          </p:nvPr>
        </p:nvSpPr>
        <p:spPr>
          <a:ln/>
        </p:spPr>
        <p:txBody>
          <a:bodyPr/>
          <a:lstStyle>
            <a:lvl1pPr>
              <a:defRPr/>
            </a:lvl1pPr>
          </a:lstStyle>
          <a:p>
            <a:fld id="{3DFFC47C-5B07-42B8-85C4-83A956401DD1}" type="slidenum">
              <a:rPr lang="en-US" altLang="en-US"/>
              <a:pPr/>
              <a:t>‹#›</a:t>
            </a:fld>
            <a:endParaRPr lang="en-US" altLang="en-US"/>
          </a:p>
        </p:txBody>
      </p:sp>
    </p:spTree>
    <p:extLst>
      <p:ext uri="{BB962C8B-B14F-4D97-AF65-F5344CB8AC3E}">
        <p14:creationId xmlns:p14="http://schemas.microsoft.com/office/powerpoint/2010/main" val="202937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950" y="2203450"/>
            <a:ext cx="3886200" cy="6810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61950" y="1454150"/>
            <a:ext cx="3886200" cy="74930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D732B12-A7B9-407C-9201-752A5E3966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CF0C19-0455-47AD-9B21-B09504B7C1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28C690-E566-4BA5-AAEF-A31E1D9B29B1}"/>
              </a:ext>
            </a:extLst>
          </p:cNvPr>
          <p:cNvSpPr>
            <a:spLocks noGrp="1" noChangeArrowheads="1"/>
          </p:cNvSpPr>
          <p:nvPr>
            <p:ph type="sldNum" sz="quarter" idx="12"/>
          </p:nvPr>
        </p:nvSpPr>
        <p:spPr>
          <a:ln/>
        </p:spPr>
        <p:txBody>
          <a:bodyPr/>
          <a:lstStyle>
            <a:lvl1pPr>
              <a:defRPr/>
            </a:lvl1pPr>
          </a:lstStyle>
          <a:p>
            <a:fld id="{B7240285-4756-4C5B-B76F-9FCFE07C20B0}" type="slidenum">
              <a:rPr lang="en-US" altLang="en-US"/>
              <a:pPr/>
              <a:t>‹#›</a:t>
            </a:fld>
            <a:endParaRPr lang="en-US" altLang="en-US"/>
          </a:p>
        </p:txBody>
      </p:sp>
    </p:spTree>
    <p:extLst>
      <p:ext uri="{BB962C8B-B14F-4D97-AF65-F5344CB8AC3E}">
        <p14:creationId xmlns:p14="http://schemas.microsoft.com/office/powerpoint/2010/main" val="199872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1000" y="1104900"/>
            <a:ext cx="1809750" cy="194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43150" y="1104900"/>
            <a:ext cx="1809750" cy="194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B23A93-E32C-4AB3-9107-1643BE0E8A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C3B4CC-DEED-4A43-9BCD-B4E35EC9F9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15A045-CC9D-4DB4-8EBF-4DFF7362A0D7}"/>
              </a:ext>
            </a:extLst>
          </p:cNvPr>
          <p:cNvSpPr>
            <a:spLocks noGrp="1" noChangeArrowheads="1"/>
          </p:cNvSpPr>
          <p:nvPr>
            <p:ph type="sldNum" sz="quarter" idx="12"/>
          </p:nvPr>
        </p:nvSpPr>
        <p:spPr>
          <a:ln/>
        </p:spPr>
        <p:txBody>
          <a:bodyPr/>
          <a:lstStyle>
            <a:lvl1pPr>
              <a:defRPr/>
            </a:lvl1pPr>
          </a:lstStyle>
          <a:p>
            <a:fld id="{797F4AA4-923D-4AFD-8D9E-ABBF152C9266}" type="slidenum">
              <a:rPr lang="en-US" altLang="en-US"/>
              <a:pPr/>
              <a:t>‹#›</a:t>
            </a:fld>
            <a:endParaRPr lang="en-US" altLang="en-US"/>
          </a:p>
        </p:txBody>
      </p:sp>
    </p:spTree>
    <p:extLst>
      <p:ext uri="{BB962C8B-B14F-4D97-AF65-F5344CB8AC3E}">
        <p14:creationId xmlns:p14="http://schemas.microsoft.com/office/powerpoint/2010/main" val="113111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8113"/>
            <a:ext cx="4114800" cy="571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8350"/>
            <a:ext cx="2020888" cy="319088"/>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087439"/>
            <a:ext cx="2020888" cy="1976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4" y="768350"/>
            <a:ext cx="2020887" cy="319088"/>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322514" y="1087439"/>
            <a:ext cx="2020887" cy="1976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2B6254-DC2A-4241-9908-CBF6C07FF00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49E1245-D73F-40D2-A73A-3A7D2C776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F749CA0-6C3C-4707-B4AE-E65184F6CD4F}"/>
              </a:ext>
            </a:extLst>
          </p:cNvPr>
          <p:cNvSpPr>
            <a:spLocks noGrp="1" noChangeArrowheads="1"/>
          </p:cNvSpPr>
          <p:nvPr>
            <p:ph type="sldNum" sz="quarter" idx="12"/>
          </p:nvPr>
        </p:nvSpPr>
        <p:spPr>
          <a:ln/>
        </p:spPr>
        <p:txBody>
          <a:bodyPr/>
          <a:lstStyle>
            <a:lvl1pPr>
              <a:defRPr/>
            </a:lvl1pPr>
          </a:lstStyle>
          <a:p>
            <a:fld id="{478768E4-E117-4424-BF38-19FA57832E74}" type="slidenum">
              <a:rPr lang="en-US" altLang="en-US"/>
              <a:pPr/>
              <a:t>‹#›</a:t>
            </a:fld>
            <a:endParaRPr lang="en-US" altLang="en-US"/>
          </a:p>
        </p:txBody>
      </p:sp>
    </p:spTree>
    <p:extLst>
      <p:ext uri="{BB962C8B-B14F-4D97-AF65-F5344CB8AC3E}">
        <p14:creationId xmlns:p14="http://schemas.microsoft.com/office/powerpoint/2010/main" val="88703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E4AB56A-41B6-4F9D-9D13-DD3C76668B9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C60119F-469A-4A2C-82AA-CFB39CC16D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63A596C-BE7D-4FA1-9F58-33D14AE52067}"/>
              </a:ext>
            </a:extLst>
          </p:cNvPr>
          <p:cNvSpPr>
            <a:spLocks noGrp="1" noChangeArrowheads="1"/>
          </p:cNvSpPr>
          <p:nvPr>
            <p:ph type="sldNum" sz="quarter" idx="12"/>
          </p:nvPr>
        </p:nvSpPr>
        <p:spPr>
          <a:ln/>
        </p:spPr>
        <p:txBody>
          <a:bodyPr/>
          <a:lstStyle>
            <a:lvl1pPr>
              <a:defRPr/>
            </a:lvl1pPr>
          </a:lstStyle>
          <a:p>
            <a:fld id="{5228DDB8-6629-4F8C-AF69-A7393DCF5BC4}" type="slidenum">
              <a:rPr lang="en-US" altLang="en-US"/>
              <a:pPr/>
              <a:t>‹#›</a:t>
            </a:fld>
            <a:endParaRPr lang="en-US" altLang="en-US"/>
          </a:p>
        </p:txBody>
      </p:sp>
    </p:spTree>
    <p:extLst>
      <p:ext uri="{BB962C8B-B14F-4D97-AF65-F5344CB8AC3E}">
        <p14:creationId xmlns:p14="http://schemas.microsoft.com/office/powerpoint/2010/main" val="387999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A8F208-5A01-4A16-BDA4-A9DFD4CEB5D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0A7265F-7053-4120-903E-0F583780EC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BA425A9-9131-4D9E-B48F-7C174493831F}"/>
              </a:ext>
            </a:extLst>
          </p:cNvPr>
          <p:cNvSpPr>
            <a:spLocks noGrp="1" noChangeArrowheads="1"/>
          </p:cNvSpPr>
          <p:nvPr>
            <p:ph type="sldNum" sz="quarter" idx="12"/>
          </p:nvPr>
        </p:nvSpPr>
        <p:spPr>
          <a:ln/>
        </p:spPr>
        <p:txBody>
          <a:bodyPr/>
          <a:lstStyle>
            <a:lvl1pPr>
              <a:defRPr/>
            </a:lvl1pPr>
          </a:lstStyle>
          <a:p>
            <a:fld id="{BC038052-588A-425E-B864-53ADE58BCAB6}" type="slidenum">
              <a:rPr lang="en-US" altLang="en-US"/>
              <a:pPr/>
              <a:t>‹#›</a:t>
            </a:fld>
            <a:endParaRPr lang="en-US" altLang="en-US"/>
          </a:p>
        </p:txBody>
      </p:sp>
    </p:spTree>
    <p:extLst>
      <p:ext uri="{BB962C8B-B14F-4D97-AF65-F5344CB8AC3E}">
        <p14:creationId xmlns:p14="http://schemas.microsoft.com/office/powerpoint/2010/main" val="298751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7"/>
            <a:ext cx="1504950" cy="5810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87526" y="136525"/>
            <a:ext cx="2555875" cy="2927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2"/>
            <a:ext cx="1504950" cy="2346325"/>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4E9E9D-A160-438B-A0A9-02A51703D1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B64657-E037-465F-968F-98BA1B63F1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828D09-1ABB-439D-952C-D9194ECAAB66}"/>
              </a:ext>
            </a:extLst>
          </p:cNvPr>
          <p:cNvSpPr>
            <a:spLocks noGrp="1" noChangeArrowheads="1"/>
          </p:cNvSpPr>
          <p:nvPr>
            <p:ph type="sldNum" sz="quarter" idx="12"/>
          </p:nvPr>
        </p:nvSpPr>
        <p:spPr>
          <a:ln/>
        </p:spPr>
        <p:txBody>
          <a:bodyPr/>
          <a:lstStyle>
            <a:lvl1pPr>
              <a:defRPr/>
            </a:lvl1pPr>
          </a:lstStyle>
          <a:p>
            <a:fld id="{4ED6638A-4C18-4D23-B346-A44494EAB101}" type="slidenum">
              <a:rPr lang="en-US" altLang="en-US"/>
              <a:pPr/>
              <a:t>‹#›</a:t>
            </a:fld>
            <a:endParaRPr lang="en-US" altLang="en-US"/>
          </a:p>
        </p:txBody>
      </p:sp>
    </p:spTree>
    <p:extLst>
      <p:ext uri="{BB962C8B-B14F-4D97-AF65-F5344CB8AC3E}">
        <p14:creationId xmlns:p14="http://schemas.microsoft.com/office/powerpoint/2010/main" val="54105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938" y="2400302"/>
            <a:ext cx="2743200" cy="28416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96938" y="306388"/>
            <a:ext cx="2743200" cy="20574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896938" y="2684465"/>
            <a:ext cx="2743200" cy="40163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CC88D2-E9AF-4FA4-BC0F-21DDE6A45B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3C2A03-9567-423F-8065-7B9DB72F4C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74FA59-E2FD-426D-AD38-87004F997C21}"/>
              </a:ext>
            </a:extLst>
          </p:cNvPr>
          <p:cNvSpPr>
            <a:spLocks noGrp="1" noChangeArrowheads="1"/>
          </p:cNvSpPr>
          <p:nvPr>
            <p:ph type="sldNum" sz="quarter" idx="12"/>
          </p:nvPr>
        </p:nvSpPr>
        <p:spPr>
          <a:ln/>
        </p:spPr>
        <p:txBody>
          <a:bodyPr/>
          <a:lstStyle>
            <a:lvl1pPr>
              <a:defRPr/>
            </a:lvl1pPr>
          </a:lstStyle>
          <a:p>
            <a:fld id="{54B0530F-50BB-4B88-B948-DB66EB359FEB}" type="slidenum">
              <a:rPr lang="en-US" altLang="en-US"/>
              <a:pPr/>
              <a:t>‹#›</a:t>
            </a:fld>
            <a:endParaRPr lang="en-US" altLang="en-US"/>
          </a:p>
        </p:txBody>
      </p:sp>
    </p:spTree>
    <p:extLst>
      <p:ext uri="{BB962C8B-B14F-4D97-AF65-F5344CB8AC3E}">
        <p14:creationId xmlns:p14="http://schemas.microsoft.com/office/powerpoint/2010/main" val="113905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5818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5F7E065-F395-4C6C-9CB8-57C0DE004FAD}"/>
              </a:ext>
            </a:extLst>
          </p:cNvPr>
          <p:cNvSpPr>
            <a:spLocks noGrp="1" noChangeArrowheads="1"/>
          </p:cNvSpPr>
          <p:nvPr>
            <p:ph type="title"/>
          </p:nvPr>
        </p:nvSpPr>
        <p:spPr bwMode="auto">
          <a:xfrm>
            <a:off x="381000" y="495300"/>
            <a:ext cx="37719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64F5E75-D900-4B76-A9C4-3839B1EC38F2}"/>
              </a:ext>
            </a:extLst>
          </p:cNvPr>
          <p:cNvSpPr>
            <a:spLocks noGrp="1" noChangeArrowheads="1"/>
          </p:cNvSpPr>
          <p:nvPr>
            <p:ph type="body" idx="1"/>
          </p:nvPr>
        </p:nvSpPr>
        <p:spPr bwMode="auto">
          <a:xfrm>
            <a:off x="381000" y="1104900"/>
            <a:ext cx="37719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E459A2-91AA-49ED-8469-6A9E3AD5569F}"/>
              </a:ext>
            </a:extLst>
          </p:cNvPr>
          <p:cNvSpPr>
            <a:spLocks noGrp="1" noChangeArrowheads="1"/>
          </p:cNvSpPr>
          <p:nvPr>
            <p:ph type="dt" sz="half" idx="2"/>
          </p:nvPr>
        </p:nvSpPr>
        <p:spPr bwMode="auto">
          <a:xfrm>
            <a:off x="381000" y="3086100"/>
            <a:ext cx="952500" cy="228600"/>
          </a:xfrm>
          <a:prstGeom prst="rect">
            <a:avLst/>
          </a:prstGeom>
          <a:noFill/>
          <a:ln w="9525">
            <a:noFill/>
            <a:miter lim="800000"/>
            <a:headEnd/>
            <a:tailEnd/>
          </a:ln>
          <a:effectLst/>
        </p:spPr>
        <p:txBody>
          <a:bodyPr vert="horz" wrap="square" lIns="45720" tIns="22860" rIns="45720" bIns="22860" numCol="1" anchor="t" anchorCtr="0" compatLnSpc="1">
            <a:prstTxWarp prst="textNoShape">
              <a:avLst/>
            </a:prstTxWarp>
          </a:bodyPr>
          <a:lstStyle>
            <a:lvl1pPr>
              <a:defRPr sz="700" smtClean="0">
                <a:latin typeface="Times"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E677AE2F-F18F-4326-98B3-70F978E4C5E3}"/>
              </a:ext>
            </a:extLst>
          </p:cNvPr>
          <p:cNvSpPr>
            <a:spLocks noGrp="1" noChangeArrowheads="1"/>
          </p:cNvSpPr>
          <p:nvPr>
            <p:ph type="ftr" sz="quarter" idx="3"/>
          </p:nvPr>
        </p:nvSpPr>
        <p:spPr bwMode="auto">
          <a:xfrm>
            <a:off x="1562100" y="3086100"/>
            <a:ext cx="1447800" cy="228600"/>
          </a:xfrm>
          <a:prstGeom prst="rect">
            <a:avLst/>
          </a:prstGeom>
          <a:noFill/>
          <a:ln w="9525">
            <a:noFill/>
            <a:miter lim="800000"/>
            <a:headEnd/>
            <a:tailEnd/>
          </a:ln>
          <a:effectLst/>
        </p:spPr>
        <p:txBody>
          <a:bodyPr vert="horz" wrap="square" lIns="45720" tIns="22860" rIns="45720" bIns="22860" numCol="1" anchor="t" anchorCtr="0" compatLnSpc="1">
            <a:prstTxWarp prst="textNoShape">
              <a:avLst/>
            </a:prstTxWarp>
          </a:bodyPr>
          <a:lstStyle>
            <a:lvl1pPr algn="ctr">
              <a:defRPr sz="700" smtClean="0">
                <a:latin typeface="Times"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EBE4E3C7-71E5-4A81-854E-2D083CE8234C}"/>
              </a:ext>
            </a:extLst>
          </p:cNvPr>
          <p:cNvSpPr>
            <a:spLocks noGrp="1" noChangeArrowheads="1"/>
          </p:cNvSpPr>
          <p:nvPr>
            <p:ph type="sldNum" sz="quarter" idx="4"/>
          </p:nvPr>
        </p:nvSpPr>
        <p:spPr bwMode="auto">
          <a:xfrm>
            <a:off x="3238500" y="3086100"/>
            <a:ext cx="952500" cy="228600"/>
          </a:xfrm>
          <a:prstGeom prst="rect">
            <a:avLst/>
          </a:prstGeom>
          <a:noFill/>
          <a:ln w="9525">
            <a:noFill/>
            <a:miter lim="800000"/>
            <a:headEnd/>
            <a:tailEnd/>
          </a:ln>
          <a:effectLst/>
        </p:spPr>
        <p:txBody>
          <a:bodyPr vert="horz" wrap="square" lIns="45720" tIns="22860" rIns="45720" bIns="22860" numCol="1" anchor="t" anchorCtr="0" compatLnSpc="1">
            <a:prstTxWarp prst="textNoShape">
              <a:avLst/>
            </a:prstTxWarp>
          </a:bodyPr>
          <a:lstStyle>
            <a:lvl1pPr algn="r">
              <a:defRPr sz="700"/>
            </a:lvl1pPr>
          </a:lstStyle>
          <a:p>
            <a:fld id="{8DE621A2-9B0F-409C-B39A-48833F49E8AA}" type="slidenum">
              <a:rPr lang="en-US" altLang="en-US"/>
              <a:pPr/>
              <a:t>‹#›</a:t>
            </a:fld>
            <a:endParaRPr lang="en-US" altLang="en-US"/>
          </a:p>
        </p:txBody>
      </p:sp>
      <p:sp>
        <p:nvSpPr>
          <p:cNvPr id="1031" name="Rectangle 7">
            <a:extLst>
              <a:ext uri="{FF2B5EF4-FFF2-40B4-BE49-F238E27FC236}">
                <a16:creationId xmlns:a16="http://schemas.microsoft.com/office/drawing/2014/main" id="{F1D0498F-977C-4AD8-BDAC-8F26C807178C}"/>
              </a:ext>
            </a:extLst>
          </p:cNvPr>
          <p:cNvSpPr>
            <a:spLocks noChangeArrowheads="1"/>
          </p:cNvSpPr>
          <p:nvPr/>
        </p:nvSpPr>
        <p:spPr bwMode="auto">
          <a:xfrm>
            <a:off x="0" y="0"/>
            <a:ext cx="4572000" cy="419100"/>
          </a:xfrm>
          <a:prstGeom prst="rect">
            <a:avLst/>
          </a:prstGeom>
          <a:solidFill>
            <a:srgbClr val="0B595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sz="2400"/>
          </a:p>
        </p:txBody>
      </p:sp>
      <p:sp>
        <p:nvSpPr>
          <p:cNvPr id="1032" name="Rectangle 8">
            <a:extLst>
              <a:ext uri="{FF2B5EF4-FFF2-40B4-BE49-F238E27FC236}">
                <a16:creationId xmlns:a16="http://schemas.microsoft.com/office/drawing/2014/main" id="{B04339EB-9CC4-4A72-8EA1-F0938BBAEAD5}"/>
              </a:ext>
            </a:extLst>
          </p:cNvPr>
          <p:cNvSpPr>
            <a:spLocks noChangeArrowheads="1"/>
          </p:cNvSpPr>
          <p:nvPr/>
        </p:nvSpPr>
        <p:spPr bwMode="auto">
          <a:xfrm>
            <a:off x="0" y="3238500"/>
            <a:ext cx="4572000" cy="152400"/>
          </a:xfrm>
          <a:prstGeom prst="rect">
            <a:avLst/>
          </a:prstGeom>
          <a:solidFill>
            <a:srgbClr val="B8A27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sz="2400"/>
          </a:p>
        </p:txBody>
      </p:sp>
      <p:sp>
        <p:nvSpPr>
          <p:cNvPr id="1033" name="Rectangle 16">
            <a:extLst>
              <a:ext uri="{FF2B5EF4-FFF2-40B4-BE49-F238E27FC236}">
                <a16:creationId xmlns:a16="http://schemas.microsoft.com/office/drawing/2014/main" id="{621A951E-3E69-49C6-A5F8-ECEC5081F4AC}"/>
              </a:ext>
            </a:extLst>
          </p:cNvPr>
          <p:cNvSpPr>
            <a:spLocks noChangeArrowheads="1"/>
          </p:cNvSpPr>
          <p:nvPr/>
        </p:nvSpPr>
        <p:spPr bwMode="auto">
          <a:xfrm>
            <a:off x="0" y="3390900"/>
            <a:ext cx="4572000" cy="38100"/>
          </a:xfrm>
          <a:prstGeom prst="rect">
            <a:avLst/>
          </a:prstGeom>
          <a:solidFill>
            <a:srgbClr val="005C6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sz="2400"/>
          </a:p>
        </p:txBody>
      </p:sp>
      <p:sp>
        <p:nvSpPr>
          <p:cNvPr id="1043" name="Text Box 19">
            <a:extLst>
              <a:ext uri="{FF2B5EF4-FFF2-40B4-BE49-F238E27FC236}">
                <a16:creationId xmlns:a16="http://schemas.microsoft.com/office/drawing/2014/main" id="{0E80D8B3-96BA-4A7C-A279-61DBEF9AF563}"/>
              </a:ext>
            </a:extLst>
          </p:cNvPr>
          <p:cNvSpPr txBox="1">
            <a:spLocks noChangeArrowheads="1"/>
          </p:cNvSpPr>
          <p:nvPr/>
        </p:nvSpPr>
        <p:spPr bwMode="auto">
          <a:xfrm>
            <a:off x="381001" y="3263902"/>
            <a:ext cx="1121461" cy="123111"/>
          </a:xfrm>
          <a:prstGeom prst="rect">
            <a:avLst/>
          </a:prstGeom>
          <a:noFill/>
          <a:ln w="9525">
            <a:noFill/>
            <a:miter lim="800000"/>
            <a:headEnd/>
            <a:tailEnd/>
          </a:ln>
          <a:effectLst/>
        </p:spPr>
        <p:txBody>
          <a:bodyPr wrap="none" lIns="45720" tIns="22860" rIns="45720" bIns="22860">
            <a:spAutoFit/>
          </a:bodyPr>
          <a:lstStyle>
            <a:lvl1pPr defTabSz="457200">
              <a:defRPr sz="2400">
                <a:solidFill>
                  <a:schemeClr val="tx1"/>
                </a:solidFill>
                <a:latin typeface="Times" panose="02020603050405020304" pitchFamily="18" charset="0"/>
                <a:ea typeface="MS PGothic" panose="020B0600070205080204" pitchFamily="34" charset="-128"/>
              </a:defRPr>
            </a:lvl1pPr>
            <a:lvl2pPr marL="742950" indent="-285750" defTabSz="457200">
              <a:defRPr sz="2400">
                <a:solidFill>
                  <a:schemeClr val="tx1"/>
                </a:solidFill>
                <a:latin typeface="Times" panose="02020603050405020304" pitchFamily="18" charset="0"/>
                <a:ea typeface="MS PGothic" panose="020B0600070205080204" pitchFamily="34" charset="-128"/>
              </a:defRPr>
            </a:lvl2pPr>
            <a:lvl3pPr marL="1143000" indent="-228600" defTabSz="457200">
              <a:defRPr sz="2400">
                <a:solidFill>
                  <a:schemeClr val="tx1"/>
                </a:solidFill>
                <a:latin typeface="Times" panose="02020603050405020304" pitchFamily="18" charset="0"/>
                <a:ea typeface="MS PGothic" panose="020B0600070205080204" pitchFamily="34" charset="-128"/>
              </a:defRPr>
            </a:lvl3pPr>
            <a:lvl4pPr marL="1600200" indent="-228600" defTabSz="457200">
              <a:defRPr sz="2400">
                <a:solidFill>
                  <a:schemeClr val="tx1"/>
                </a:solidFill>
                <a:latin typeface="Times" panose="02020603050405020304" pitchFamily="18" charset="0"/>
                <a:ea typeface="MS PGothic" panose="020B0600070205080204" pitchFamily="34" charset="-128"/>
              </a:defRPr>
            </a:lvl4pPr>
            <a:lvl5pPr marL="2057400" indent="-228600" defTabSz="457200">
              <a:defRPr sz="2400">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500">
                <a:solidFill>
                  <a:srgbClr val="005C63"/>
                </a:solidFill>
                <a:latin typeface="Arial" panose="020B0604020202020204" pitchFamily="34" charset="0"/>
              </a:rPr>
              <a:t>© 2016 Marine Biological Laboratory</a:t>
            </a:r>
            <a:endParaRPr lang="en-US" altLang="en-US" sz="1200">
              <a:solidFill>
                <a:srgbClr val="005C63"/>
              </a:solidFill>
            </a:endParaRPr>
          </a:p>
        </p:txBody>
      </p:sp>
      <p:sp>
        <p:nvSpPr>
          <p:cNvPr id="1044" name="Text Box 20">
            <a:extLst>
              <a:ext uri="{FF2B5EF4-FFF2-40B4-BE49-F238E27FC236}">
                <a16:creationId xmlns:a16="http://schemas.microsoft.com/office/drawing/2014/main" id="{E5D81CA6-BADF-4241-9B14-B6489ABDF550}"/>
              </a:ext>
            </a:extLst>
          </p:cNvPr>
          <p:cNvSpPr txBox="1">
            <a:spLocks noChangeArrowheads="1"/>
          </p:cNvSpPr>
          <p:nvPr/>
        </p:nvSpPr>
        <p:spPr bwMode="auto">
          <a:xfrm>
            <a:off x="3719514" y="3263902"/>
            <a:ext cx="475451" cy="123111"/>
          </a:xfrm>
          <a:prstGeom prst="rect">
            <a:avLst/>
          </a:prstGeom>
          <a:noFill/>
          <a:ln w="9525">
            <a:noFill/>
            <a:miter lim="800000"/>
            <a:headEnd/>
            <a:tailEnd/>
          </a:ln>
          <a:effectLst/>
        </p:spPr>
        <p:txBody>
          <a:bodyPr wrap="none" lIns="45720" tIns="22860" rIns="45720" bIns="22860">
            <a:spAutoFit/>
          </a:bodyPr>
          <a:lstStyle>
            <a:lvl1pPr defTabSz="457200">
              <a:defRPr sz="2400">
                <a:solidFill>
                  <a:schemeClr val="tx1"/>
                </a:solidFill>
                <a:latin typeface="Times" charset="0"/>
                <a:ea typeface="ＭＳ Ｐゴシック" charset="0"/>
                <a:cs typeface="ＭＳ Ｐゴシック" charset="0"/>
              </a:defRPr>
            </a:lvl1pPr>
            <a:lvl2pPr marL="37931725" indent="-37474525" defTabSz="4572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500">
                <a:solidFill>
                  <a:srgbClr val="005C63"/>
                </a:solidFill>
                <a:latin typeface="Arial" charset="0"/>
              </a:rPr>
              <a:t>www.mbl.edu</a:t>
            </a:r>
            <a:endParaRPr lang="en-US" sz="1200">
              <a:solidFill>
                <a:srgbClr val="005C63"/>
              </a:solidFill>
            </a:endParaRPr>
          </a:p>
        </p:txBody>
      </p:sp>
      <p:grpSp>
        <p:nvGrpSpPr>
          <p:cNvPr id="1036" name="Group 25">
            <a:extLst>
              <a:ext uri="{FF2B5EF4-FFF2-40B4-BE49-F238E27FC236}">
                <a16:creationId xmlns:a16="http://schemas.microsoft.com/office/drawing/2014/main" id="{60CA30FE-8310-45A9-9459-3BB690CAFD8B}"/>
              </a:ext>
            </a:extLst>
          </p:cNvPr>
          <p:cNvGrpSpPr>
            <a:grpSpLocks/>
          </p:cNvGrpSpPr>
          <p:nvPr userDrawn="1"/>
        </p:nvGrpSpPr>
        <p:grpSpPr bwMode="auto">
          <a:xfrm>
            <a:off x="-114300" y="419100"/>
            <a:ext cx="4768850" cy="63500"/>
            <a:chOff x="0" y="528"/>
            <a:chExt cx="6008" cy="80"/>
          </a:xfrm>
        </p:grpSpPr>
        <p:pic>
          <p:nvPicPr>
            <p:cNvPr id="1038" name="Picture 26" descr="line.gif                                                       000506E8Macintosh HD                   B746AFEA:">
              <a:extLst>
                <a:ext uri="{FF2B5EF4-FFF2-40B4-BE49-F238E27FC236}">
                  <a16:creationId xmlns:a16="http://schemas.microsoft.com/office/drawing/2014/main" id="{0F864D52-3897-4133-B240-1F69FF45F9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9" name="Picture 27" descr="line.gif                                                       000506E8Macintosh HD                   B746AFEA:">
              <a:extLst>
                <a:ext uri="{FF2B5EF4-FFF2-40B4-BE49-F238E27FC236}">
                  <a16:creationId xmlns:a16="http://schemas.microsoft.com/office/drawing/2014/main" id="{A1440497-DF0C-466E-9243-A11A32E9CF1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0" name="Picture 28" descr="line.gif                                                       000506E8Macintosh HD                   B746AFEA:">
              <a:extLst>
                <a:ext uri="{FF2B5EF4-FFF2-40B4-BE49-F238E27FC236}">
                  <a16:creationId xmlns:a16="http://schemas.microsoft.com/office/drawing/2014/main" id="{4AB933A6-61B5-417F-8E21-75C31E3ABB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1" name="Picture 29" descr="line.gif                                                       000506E8Macintosh HD                   B746AFEA:">
              <a:extLst>
                <a:ext uri="{FF2B5EF4-FFF2-40B4-BE49-F238E27FC236}">
                  <a16:creationId xmlns:a16="http://schemas.microsoft.com/office/drawing/2014/main" id="{3311DC21-710A-4B8C-BB13-3D37FF03AB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2" name="Picture 30" descr="line.gif                                                       000506E8Macintosh HD                   B746AFEA:">
              <a:extLst>
                <a:ext uri="{FF2B5EF4-FFF2-40B4-BE49-F238E27FC236}">
                  <a16:creationId xmlns:a16="http://schemas.microsoft.com/office/drawing/2014/main" id="{61EB8136-2C08-43CB-9FB1-AE8A5F372E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 y="528"/>
              <a:ext cx="1208" cy="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37" name="Picture 2" descr="MBL-PPT.jpg">
            <a:extLst>
              <a:ext uri="{FF2B5EF4-FFF2-40B4-BE49-F238E27FC236}">
                <a16:creationId xmlns:a16="http://schemas.microsoft.com/office/drawing/2014/main" id="{396C8EDF-7621-484D-8B2E-A8FA5F39CDF7}"/>
              </a:ext>
            </a:extLst>
          </p:cNvPr>
          <p:cNvPicPr>
            <a:picLocks noChangeAspect="1"/>
          </p:cNvPicPr>
          <p:nvPr userDrawn="1"/>
        </p:nvPicPr>
        <p:blipFill>
          <a:blip r:embed="rId15">
            <a:extLst>
              <a:ext uri="{28A0092B-C50C-407E-A947-70E740481C1C}">
                <a14:useLocalDpi xmlns:a14="http://schemas.microsoft.com/office/drawing/2010/main" val="0"/>
              </a:ext>
            </a:extLst>
          </a:blip>
          <a:srcRect t="20357" b="17667"/>
          <a:stretch>
            <a:fillRect/>
          </a:stretch>
        </p:blipFill>
        <p:spPr bwMode="auto">
          <a:xfrm>
            <a:off x="1" y="0"/>
            <a:ext cx="2136775"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457189" rtl="0" eaLnBrk="0" fontAlgn="base" hangingPunct="0">
        <a:spcBef>
          <a:spcPct val="0"/>
        </a:spcBef>
        <a:spcAft>
          <a:spcPct val="0"/>
        </a:spcAft>
        <a:defRPr sz="2200">
          <a:solidFill>
            <a:schemeClr val="bg1"/>
          </a:solidFill>
          <a:latin typeface="+mj-lt"/>
          <a:ea typeface="MS PGothic" panose="020B0600070205080204" pitchFamily="34" charset="-128"/>
          <a:cs typeface="ＭＳ Ｐゴシック" charset="0"/>
        </a:defRPr>
      </a:lvl1pPr>
      <a:lvl2pPr algn="l" defTabSz="457189" rtl="0" eaLnBrk="0" fontAlgn="base" hangingPunct="0">
        <a:spcBef>
          <a:spcPct val="0"/>
        </a:spcBef>
        <a:spcAft>
          <a:spcPct val="0"/>
        </a:spcAft>
        <a:defRPr sz="2200">
          <a:solidFill>
            <a:schemeClr val="bg1"/>
          </a:solidFill>
          <a:latin typeface="Arial" pitchFamily="-106" charset="0"/>
          <a:ea typeface="MS PGothic" panose="020B0600070205080204" pitchFamily="34" charset="-128"/>
          <a:cs typeface="ＭＳ Ｐゴシック" charset="0"/>
        </a:defRPr>
      </a:lvl2pPr>
      <a:lvl3pPr algn="l" defTabSz="457189" rtl="0" eaLnBrk="0" fontAlgn="base" hangingPunct="0">
        <a:spcBef>
          <a:spcPct val="0"/>
        </a:spcBef>
        <a:spcAft>
          <a:spcPct val="0"/>
        </a:spcAft>
        <a:defRPr sz="2200">
          <a:solidFill>
            <a:schemeClr val="bg1"/>
          </a:solidFill>
          <a:latin typeface="Arial" pitchFamily="-106" charset="0"/>
          <a:ea typeface="MS PGothic" panose="020B0600070205080204" pitchFamily="34" charset="-128"/>
          <a:cs typeface="ＭＳ Ｐゴシック" charset="0"/>
        </a:defRPr>
      </a:lvl3pPr>
      <a:lvl4pPr algn="l" defTabSz="457189" rtl="0" eaLnBrk="0" fontAlgn="base" hangingPunct="0">
        <a:spcBef>
          <a:spcPct val="0"/>
        </a:spcBef>
        <a:spcAft>
          <a:spcPct val="0"/>
        </a:spcAft>
        <a:defRPr sz="2200">
          <a:solidFill>
            <a:schemeClr val="bg1"/>
          </a:solidFill>
          <a:latin typeface="Arial" pitchFamily="-106" charset="0"/>
          <a:ea typeface="MS PGothic" panose="020B0600070205080204" pitchFamily="34" charset="-128"/>
          <a:cs typeface="ＭＳ Ｐゴシック" charset="0"/>
        </a:defRPr>
      </a:lvl4pPr>
      <a:lvl5pPr algn="l" defTabSz="457189" rtl="0" eaLnBrk="0" fontAlgn="base" hangingPunct="0">
        <a:spcBef>
          <a:spcPct val="0"/>
        </a:spcBef>
        <a:spcAft>
          <a:spcPct val="0"/>
        </a:spcAft>
        <a:defRPr sz="2200">
          <a:solidFill>
            <a:schemeClr val="bg1"/>
          </a:solidFill>
          <a:latin typeface="Arial" pitchFamily="-106" charset="0"/>
          <a:ea typeface="MS PGothic" panose="020B0600070205080204" pitchFamily="34" charset="-128"/>
          <a:cs typeface="ＭＳ Ｐゴシック" charset="0"/>
        </a:defRPr>
      </a:lvl5pPr>
      <a:lvl6pPr marL="457189" algn="l" defTabSz="457189" rtl="0" eaLnBrk="0" fontAlgn="base" hangingPunct="0">
        <a:spcBef>
          <a:spcPct val="0"/>
        </a:spcBef>
        <a:spcAft>
          <a:spcPct val="0"/>
        </a:spcAft>
        <a:defRPr sz="2200">
          <a:solidFill>
            <a:schemeClr val="bg1"/>
          </a:solidFill>
          <a:latin typeface="Arial" pitchFamily="-106" charset="0"/>
        </a:defRPr>
      </a:lvl6pPr>
      <a:lvl7pPr marL="914378" algn="l" defTabSz="457189" rtl="0" eaLnBrk="0" fontAlgn="base" hangingPunct="0">
        <a:spcBef>
          <a:spcPct val="0"/>
        </a:spcBef>
        <a:spcAft>
          <a:spcPct val="0"/>
        </a:spcAft>
        <a:defRPr sz="2200">
          <a:solidFill>
            <a:schemeClr val="bg1"/>
          </a:solidFill>
          <a:latin typeface="Arial" pitchFamily="-106" charset="0"/>
        </a:defRPr>
      </a:lvl7pPr>
      <a:lvl8pPr marL="1371566" algn="l" defTabSz="457189" rtl="0" eaLnBrk="0" fontAlgn="base" hangingPunct="0">
        <a:spcBef>
          <a:spcPct val="0"/>
        </a:spcBef>
        <a:spcAft>
          <a:spcPct val="0"/>
        </a:spcAft>
        <a:defRPr sz="2200">
          <a:solidFill>
            <a:schemeClr val="bg1"/>
          </a:solidFill>
          <a:latin typeface="Arial" pitchFamily="-106" charset="0"/>
        </a:defRPr>
      </a:lvl8pPr>
      <a:lvl9pPr marL="1828754" algn="l" defTabSz="457189" rtl="0" eaLnBrk="0" fontAlgn="base" hangingPunct="0">
        <a:spcBef>
          <a:spcPct val="0"/>
        </a:spcBef>
        <a:spcAft>
          <a:spcPct val="0"/>
        </a:spcAft>
        <a:defRPr sz="2200">
          <a:solidFill>
            <a:schemeClr val="bg1"/>
          </a:solidFill>
          <a:latin typeface="Arial" pitchFamily="-106" charset="0"/>
        </a:defRPr>
      </a:lvl9pPr>
    </p:titleStyle>
    <p:bodyStyle>
      <a:lvl1pPr marL="171446" indent="-171446" algn="l" defTabSz="457189" rtl="0" eaLnBrk="0" fontAlgn="base" hangingPunct="0">
        <a:spcBef>
          <a:spcPct val="20000"/>
        </a:spcBef>
        <a:spcAft>
          <a:spcPct val="0"/>
        </a:spcAft>
        <a:buClr>
          <a:srgbClr val="CCCC99"/>
        </a:buClr>
        <a:buChar char="•"/>
        <a:defRPr sz="1600">
          <a:solidFill>
            <a:srgbClr val="CAD5E3"/>
          </a:solidFill>
          <a:latin typeface="+mn-lt"/>
          <a:ea typeface="MS PGothic" panose="020B0600070205080204" pitchFamily="34" charset="-128"/>
          <a:cs typeface="ＭＳ Ｐゴシック" charset="0"/>
        </a:defRPr>
      </a:lvl1pPr>
      <a:lvl2pPr marL="371466" indent="-142871" algn="l" defTabSz="457189" rtl="0" eaLnBrk="0" fontAlgn="base" hangingPunct="0">
        <a:spcBef>
          <a:spcPct val="20000"/>
        </a:spcBef>
        <a:spcAft>
          <a:spcPct val="0"/>
        </a:spcAft>
        <a:buClr>
          <a:srgbClr val="CCCC99"/>
        </a:buClr>
        <a:buChar char="–"/>
        <a:defRPr sz="1400">
          <a:solidFill>
            <a:srgbClr val="CAD5E3"/>
          </a:solidFill>
          <a:latin typeface="+mn-lt"/>
          <a:ea typeface="MS PGothic" panose="020B0600070205080204" pitchFamily="34" charset="-128"/>
        </a:defRPr>
      </a:lvl2pPr>
      <a:lvl3pPr marL="571486" indent="-114297" algn="l" defTabSz="457189" rtl="0" eaLnBrk="0" fontAlgn="base" hangingPunct="0">
        <a:spcBef>
          <a:spcPct val="20000"/>
        </a:spcBef>
        <a:spcAft>
          <a:spcPct val="0"/>
        </a:spcAft>
        <a:buClr>
          <a:srgbClr val="CCCC99"/>
        </a:buClr>
        <a:buChar char="•"/>
        <a:defRPr sz="1200">
          <a:solidFill>
            <a:srgbClr val="CAD5E3"/>
          </a:solidFill>
          <a:latin typeface="+mn-lt"/>
          <a:ea typeface="MS PGothic" panose="020B0600070205080204" pitchFamily="34" charset="-128"/>
        </a:defRPr>
      </a:lvl3pPr>
      <a:lvl4pPr marL="800080" indent="-114297" algn="l" defTabSz="457189" rtl="0" eaLnBrk="0" fontAlgn="base" hangingPunct="0">
        <a:spcBef>
          <a:spcPct val="20000"/>
        </a:spcBef>
        <a:spcAft>
          <a:spcPct val="0"/>
        </a:spcAft>
        <a:buClr>
          <a:srgbClr val="CCCC99"/>
        </a:buClr>
        <a:buChar char="–"/>
        <a:defRPr sz="1000">
          <a:solidFill>
            <a:srgbClr val="CAD5E3"/>
          </a:solidFill>
          <a:latin typeface="+mn-lt"/>
          <a:ea typeface="MS PGothic" panose="020B0600070205080204" pitchFamily="34" charset="-128"/>
        </a:defRPr>
      </a:lvl4pPr>
      <a:lvl5pPr marL="1028675" indent="-114297" algn="l" defTabSz="457189" rtl="0" eaLnBrk="0" fontAlgn="base" hangingPunct="0">
        <a:spcBef>
          <a:spcPct val="20000"/>
        </a:spcBef>
        <a:spcAft>
          <a:spcPct val="0"/>
        </a:spcAft>
        <a:buClr>
          <a:srgbClr val="CCCC99"/>
        </a:buClr>
        <a:buChar char="»"/>
        <a:defRPr sz="900">
          <a:solidFill>
            <a:srgbClr val="CAD5E3"/>
          </a:solidFill>
          <a:latin typeface="+mn-lt"/>
          <a:ea typeface="MS PGothic" panose="020B0600070205080204" pitchFamily="34" charset="-128"/>
        </a:defRPr>
      </a:lvl5pPr>
      <a:lvl6pPr marL="1485863" indent="-114297" algn="l" defTabSz="457189" rtl="0" eaLnBrk="0" fontAlgn="base" hangingPunct="0">
        <a:spcBef>
          <a:spcPct val="20000"/>
        </a:spcBef>
        <a:spcAft>
          <a:spcPct val="0"/>
        </a:spcAft>
        <a:buClr>
          <a:srgbClr val="CCCC99"/>
        </a:buClr>
        <a:buChar char="»"/>
        <a:defRPr sz="900">
          <a:solidFill>
            <a:srgbClr val="CAD5E3"/>
          </a:solidFill>
          <a:latin typeface="+mn-lt"/>
          <a:ea typeface="ＭＳ Ｐゴシック" pitchFamily="-106" charset="-128"/>
        </a:defRPr>
      </a:lvl6pPr>
      <a:lvl7pPr marL="1943051" indent="-114297" algn="l" defTabSz="457189" rtl="0" eaLnBrk="0" fontAlgn="base" hangingPunct="0">
        <a:spcBef>
          <a:spcPct val="20000"/>
        </a:spcBef>
        <a:spcAft>
          <a:spcPct val="0"/>
        </a:spcAft>
        <a:buClr>
          <a:srgbClr val="CCCC99"/>
        </a:buClr>
        <a:buChar char="»"/>
        <a:defRPr sz="900">
          <a:solidFill>
            <a:srgbClr val="CAD5E3"/>
          </a:solidFill>
          <a:latin typeface="+mn-lt"/>
          <a:ea typeface="ＭＳ Ｐゴシック" pitchFamily="-106" charset="-128"/>
        </a:defRPr>
      </a:lvl7pPr>
      <a:lvl8pPr marL="2400240" indent="-114297" algn="l" defTabSz="457189" rtl="0" eaLnBrk="0" fontAlgn="base" hangingPunct="0">
        <a:spcBef>
          <a:spcPct val="20000"/>
        </a:spcBef>
        <a:spcAft>
          <a:spcPct val="0"/>
        </a:spcAft>
        <a:buClr>
          <a:srgbClr val="CCCC99"/>
        </a:buClr>
        <a:buChar char="»"/>
        <a:defRPr sz="900">
          <a:solidFill>
            <a:srgbClr val="CAD5E3"/>
          </a:solidFill>
          <a:latin typeface="+mn-lt"/>
          <a:ea typeface="ＭＳ Ｐゴシック" pitchFamily="-106" charset="-128"/>
        </a:defRPr>
      </a:lvl8pPr>
      <a:lvl9pPr marL="2857429" indent="-114297" algn="l" defTabSz="457189" rtl="0" eaLnBrk="0" fontAlgn="base" hangingPunct="0">
        <a:spcBef>
          <a:spcPct val="20000"/>
        </a:spcBef>
        <a:spcAft>
          <a:spcPct val="0"/>
        </a:spcAft>
        <a:buClr>
          <a:srgbClr val="CCCC99"/>
        </a:buClr>
        <a:buChar char="»"/>
        <a:defRPr sz="900">
          <a:solidFill>
            <a:srgbClr val="CAD5E3"/>
          </a:solidFill>
          <a:latin typeface="+mn-lt"/>
          <a:ea typeface="ＭＳ Ｐゴシック" pitchFamily="-106"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73FCF6-B90B-4767-88AB-E3F2A6ABCA00}"/>
              </a:ext>
            </a:extLst>
          </p:cNvPr>
          <p:cNvPicPr>
            <a:picLocks noChangeAspect="1"/>
          </p:cNvPicPr>
          <p:nvPr/>
        </p:nvPicPr>
        <p:blipFill>
          <a:blip r:embed="rId2"/>
          <a:stretch>
            <a:fillRect/>
          </a:stretch>
        </p:blipFill>
        <p:spPr>
          <a:xfrm>
            <a:off x="313575" y="746215"/>
            <a:ext cx="2946235" cy="1936570"/>
          </a:xfrm>
          <a:prstGeom prst="rect">
            <a:avLst/>
          </a:prstGeom>
        </p:spPr>
      </p:pic>
      <p:sp>
        <p:nvSpPr>
          <p:cNvPr id="3" name="Rectangle 2">
            <a:extLst>
              <a:ext uri="{FF2B5EF4-FFF2-40B4-BE49-F238E27FC236}">
                <a16:creationId xmlns:a16="http://schemas.microsoft.com/office/drawing/2014/main" id="{8AF1C26B-E234-491B-93A9-6D619E6C2734}"/>
              </a:ext>
            </a:extLst>
          </p:cNvPr>
          <p:cNvSpPr/>
          <p:nvPr/>
        </p:nvSpPr>
        <p:spPr>
          <a:xfrm>
            <a:off x="2476802" y="0"/>
            <a:ext cx="1390367" cy="369332"/>
          </a:xfrm>
          <a:prstGeom prst="rect">
            <a:avLst/>
          </a:prstGeom>
        </p:spPr>
        <p:txBody>
          <a:bodyPr wrap="square">
            <a:spAutoFit/>
          </a:bodyPr>
          <a:lstStyle/>
          <a:p>
            <a:r>
              <a:rPr lang="en-US" altLang="en-US" sz="1800" b="1" kern="0" dirty="0">
                <a:solidFill>
                  <a:schemeClr val="bg1"/>
                </a:solidFill>
                <a:latin typeface="+mj-lt"/>
                <a:ea typeface="Segoe UI Black" panose="020B0A02040204020203" pitchFamily="34" charset="0"/>
                <a:cs typeface="Segoe UI Black" panose="020B0A02040204020203" pitchFamily="34" charset="0"/>
              </a:rPr>
              <a:t>Topics</a:t>
            </a:r>
            <a:endParaRPr lang="en-US" sz="1800" b="1" dirty="0">
              <a:latin typeface="+mj-lt"/>
            </a:endParaRPr>
          </a:p>
        </p:txBody>
      </p:sp>
    </p:spTree>
    <p:extLst>
      <p:ext uri="{BB962C8B-B14F-4D97-AF65-F5344CB8AC3E}">
        <p14:creationId xmlns:p14="http://schemas.microsoft.com/office/powerpoint/2010/main" val="30735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AEA61-59A0-40C7-89C1-7C93C1DC2BAA}"/>
              </a:ext>
            </a:extLst>
          </p:cNvPr>
          <p:cNvSpPr/>
          <p:nvPr/>
        </p:nvSpPr>
        <p:spPr>
          <a:xfrm>
            <a:off x="2286000" y="42672"/>
            <a:ext cx="1953768" cy="338554"/>
          </a:xfrm>
          <a:prstGeom prst="rect">
            <a:avLst/>
          </a:prstGeom>
        </p:spPr>
        <p:txBody>
          <a:bodyPr wrap="square">
            <a:spAutoFit/>
          </a:bodyPr>
          <a:lstStyle/>
          <a:p>
            <a:r>
              <a:rPr lang="en-US" sz="1600" b="1" dirty="0">
                <a:solidFill>
                  <a:schemeClr val="bg1"/>
                </a:solidFill>
                <a:latin typeface="+mj-lt"/>
              </a:rPr>
              <a:t>Key Takeaways</a:t>
            </a:r>
          </a:p>
        </p:txBody>
      </p:sp>
      <p:sp>
        <p:nvSpPr>
          <p:cNvPr id="3" name="Rectangle 2">
            <a:extLst>
              <a:ext uri="{FF2B5EF4-FFF2-40B4-BE49-F238E27FC236}">
                <a16:creationId xmlns:a16="http://schemas.microsoft.com/office/drawing/2014/main" id="{D83503F5-B13D-4904-ABA5-6D69CBD743CC}"/>
              </a:ext>
            </a:extLst>
          </p:cNvPr>
          <p:cNvSpPr/>
          <p:nvPr/>
        </p:nvSpPr>
        <p:spPr>
          <a:xfrm>
            <a:off x="0" y="524402"/>
            <a:ext cx="4572000" cy="2731517"/>
          </a:xfrm>
          <a:prstGeom prst="rect">
            <a:avLst/>
          </a:prstGeom>
        </p:spPr>
        <p:txBody>
          <a:bodyPr wrap="square">
            <a:spAutoFit/>
          </a:bodyPr>
          <a:lstStyle/>
          <a:p>
            <a:r>
              <a:rPr lang="en-US" sz="1050" dirty="0">
                <a:solidFill>
                  <a:schemeClr val="bg1"/>
                </a:solidFill>
                <a:latin typeface="+mj-lt"/>
              </a:rPr>
              <a:t>•  All capital equipment notifications and communications should be </a:t>
            </a:r>
          </a:p>
          <a:p>
            <a:r>
              <a:rPr lang="en-US" sz="1050" dirty="0">
                <a:solidFill>
                  <a:schemeClr val="bg1"/>
                </a:solidFill>
                <a:latin typeface="+mj-lt"/>
              </a:rPr>
              <a:t>   sent to </a:t>
            </a:r>
            <a:r>
              <a:rPr lang="en-US" sz="1050" u="sng" dirty="0">
                <a:solidFill>
                  <a:schemeClr val="accent1">
                    <a:lumMod val="20000"/>
                    <a:lumOff val="80000"/>
                  </a:schemeClr>
                </a:solidFill>
                <a:latin typeface="+mj-lt"/>
              </a:rPr>
              <a:t>capitalequipment@mbl.edu</a:t>
            </a:r>
          </a:p>
          <a:p>
            <a:endParaRPr lang="en-US" sz="200" dirty="0">
              <a:solidFill>
                <a:schemeClr val="bg1"/>
              </a:solidFill>
              <a:latin typeface="+mj-lt"/>
            </a:endParaRPr>
          </a:p>
          <a:p>
            <a:r>
              <a:rPr lang="en-US" sz="1050" dirty="0">
                <a:solidFill>
                  <a:schemeClr val="bg1"/>
                </a:solidFill>
                <a:latin typeface="+mj-lt"/>
              </a:rPr>
              <a:t>•  A custodian is someone who has property assigned to them</a:t>
            </a:r>
          </a:p>
          <a:p>
            <a:endParaRPr lang="en-US" sz="200" dirty="0">
              <a:solidFill>
                <a:schemeClr val="bg1"/>
              </a:solidFill>
              <a:latin typeface="+mj-lt"/>
            </a:endParaRPr>
          </a:p>
          <a:p>
            <a:r>
              <a:rPr lang="en-US" sz="1050" dirty="0">
                <a:solidFill>
                  <a:schemeClr val="bg1"/>
                </a:solidFill>
                <a:latin typeface="+mj-lt"/>
              </a:rPr>
              <a:t>•  As a custodian, you are responsible for the whereabouts and   </a:t>
            </a:r>
          </a:p>
          <a:p>
            <a:r>
              <a:rPr lang="en-US" sz="1050" dirty="0">
                <a:solidFill>
                  <a:schemeClr val="bg1"/>
                </a:solidFill>
                <a:latin typeface="+mj-lt"/>
              </a:rPr>
              <a:t>   security of MBL equipment</a:t>
            </a:r>
          </a:p>
          <a:p>
            <a:endParaRPr lang="en-US" sz="200" dirty="0">
              <a:solidFill>
                <a:schemeClr val="bg1"/>
              </a:solidFill>
              <a:latin typeface="+mj-lt"/>
            </a:endParaRPr>
          </a:p>
          <a:p>
            <a:r>
              <a:rPr lang="en-US" sz="1050" dirty="0">
                <a:solidFill>
                  <a:schemeClr val="bg1"/>
                </a:solidFill>
                <a:latin typeface="+mj-lt"/>
              </a:rPr>
              <a:t>•  You are required to notify your Property Coordinator or the Core </a:t>
            </a:r>
          </a:p>
          <a:p>
            <a:r>
              <a:rPr lang="en-US" sz="1050" dirty="0">
                <a:solidFill>
                  <a:schemeClr val="bg1"/>
                </a:solidFill>
                <a:latin typeface="+mj-lt"/>
              </a:rPr>
              <a:t>   Facilities Administrator if the equipment changes location</a:t>
            </a:r>
          </a:p>
          <a:p>
            <a:endParaRPr lang="en-US" sz="200" dirty="0">
              <a:solidFill>
                <a:schemeClr val="bg1"/>
              </a:solidFill>
              <a:latin typeface="+mj-lt"/>
            </a:endParaRPr>
          </a:p>
          <a:p>
            <a:r>
              <a:rPr lang="en-US" sz="1050" dirty="0">
                <a:solidFill>
                  <a:schemeClr val="bg1"/>
                </a:solidFill>
                <a:latin typeface="+mj-lt"/>
              </a:rPr>
              <a:t>•  A physical inventory will be conducted annually where you are to  </a:t>
            </a:r>
          </a:p>
          <a:p>
            <a:r>
              <a:rPr lang="en-US" sz="1050" dirty="0">
                <a:solidFill>
                  <a:schemeClr val="bg1"/>
                </a:solidFill>
                <a:latin typeface="+mj-lt"/>
              </a:rPr>
              <a:t>   acknowledge the location and working functionality of the equipment </a:t>
            </a:r>
          </a:p>
          <a:p>
            <a:r>
              <a:rPr lang="en-US" sz="1050" dirty="0">
                <a:solidFill>
                  <a:schemeClr val="bg1"/>
                </a:solidFill>
                <a:latin typeface="+mj-lt"/>
              </a:rPr>
              <a:t>   assigned to you</a:t>
            </a:r>
          </a:p>
          <a:p>
            <a:endParaRPr lang="en-US" sz="200" dirty="0">
              <a:solidFill>
                <a:schemeClr val="bg1"/>
              </a:solidFill>
              <a:latin typeface="+mj-lt"/>
            </a:endParaRPr>
          </a:p>
          <a:p>
            <a:r>
              <a:rPr lang="en-US" sz="1050" dirty="0">
                <a:solidFill>
                  <a:schemeClr val="bg1"/>
                </a:solidFill>
                <a:latin typeface="+mj-lt"/>
              </a:rPr>
              <a:t>•  If the equipment should be disposed of, you will fill out</a:t>
            </a:r>
          </a:p>
          <a:p>
            <a:r>
              <a:rPr lang="en-US" sz="1050" dirty="0">
                <a:solidFill>
                  <a:schemeClr val="bg1"/>
                </a:solidFill>
                <a:latin typeface="+mj-lt"/>
              </a:rPr>
              <a:t>   the required form</a:t>
            </a:r>
          </a:p>
          <a:p>
            <a:endParaRPr lang="en-US" sz="200" dirty="0">
              <a:solidFill>
                <a:schemeClr val="bg1"/>
              </a:solidFill>
              <a:latin typeface="+mj-lt"/>
            </a:endParaRPr>
          </a:p>
          <a:p>
            <a:r>
              <a:rPr lang="en-US" sz="1050" dirty="0">
                <a:solidFill>
                  <a:schemeClr val="bg1"/>
                </a:solidFill>
                <a:latin typeface="+mj-lt"/>
              </a:rPr>
              <a:t>•  If you leave the MBL, you will need to transfer </a:t>
            </a:r>
          </a:p>
          <a:p>
            <a:r>
              <a:rPr lang="en-US" sz="1050" dirty="0">
                <a:solidFill>
                  <a:schemeClr val="bg1"/>
                </a:solidFill>
                <a:latin typeface="+mj-lt"/>
              </a:rPr>
              <a:t>   ownership to a new custodian</a:t>
            </a:r>
          </a:p>
          <a:p>
            <a:endParaRPr lang="en-US" sz="200" dirty="0">
              <a:solidFill>
                <a:schemeClr val="bg1"/>
              </a:solidFill>
              <a:latin typeface="+mj-lt"/>
            </a:endParaRPr>
          </a:p>
          <a:p>
            <a:r>
              <a:rPr lang="en-US" sz="1050" dirty="0">
                <a:solidFill>
                  <a:schemeClr val="bg1"/>
                </a:solidFill>
                <a:latin typeface="+mj-lt"/>
              </a:rPr>
              <a:t>•  Refer to MBL Policy E.1.3 -Capital Equipment Management</a:t>
            </a:r>
          </a:p>
        </p:txBody>
      </p:sp>
      <p:pic>
        <p:nvPicPr>
          <p:cNvPr id="5" name="Picture 4">
            <a:extLst>
              <a:ext uri="{FF2B5EF4-FFF2-40B4-BE49-F238E27FC236}">
                <a16:creationId xmlns:a16="http://schemas.microsoft.com/office/drawing/2014/main" id="{EA014E7C-0CF8-44C5-A254-D2976D63B3C1}"/>
              </a:ext>
            </a:extLst>
          </p:cNvPr>
          <p:cNvPicPr>
            <a:picLocks noChangeAspect="1"/>
          </p:cNvPicPr>
          <p:nvPr/>
        </p:nvPicPr>
        <p:blipFill>
          <a:blip r:embed="rId2"/>
          <a:stretch>
            <a:fillRect/>
          </a:stretch>
        </p:blipFill>
        <p:spPr>
          <a:xfrm>
            <a:off x="3598607" y="2188659"/>
            <a:ext cx="879003" cy="792630"/>
          </a:xfrm>
          <a:prstGeom prst="rect">
            <a:avLst/>
          </a:prstGeom>
        </p:spPr>
      </p:pic>
    </p:spTree>
    <p:extLst>
      <p:ext uri="{BB962C8B-B14F-4D97-AF65-F5344CB8AC3E}">
        <p14:creationId xmlns:p14="http://schemas.microsoft.com/office/powerpoint/2010/main" val="20230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3454DD4F-F0DB-42D8-BFBA-3BF04A876532}"/>
              </a:ext>
            </a:extLst>
          </p:cNvPr>
          <p:cNvSpPr>
            <a:spLocks noGrp="1" noChangeArrowheads="1"/>
          </p:cNvSpPr>
          <p:nvPr>
            <p:ph type="title"/>
          </p:nvPr>
        </p:nvSpPr>
        <p:spPr>
          <a:xfrm>
            <a:off x="66736" y="1761696"/>
            <a:ext cx="4438528" cy="185461"/>
          </a:xfrm>
        </p:spPr>
        <p:txBody>
          <a:bodyPr/>
          <a:lstStyle/>
          <a:p>
            <a:r>
              <a:rPr lang="en-US" altLang="en-US" sz="1150" b="1" dirty="0"/>
              <a:t>Why are you being asked to take Capital Equipment Policy training? </a:t>
            </a:r>
            <a:br>
              <a:rPr lang="en-US" altLang="en-US" sz="1150" b="1" dirty="0"/>
            </a:br>
            <a:br>
              <a:rPr lang="en-US" altLang="en-US" sz="1150" b="1" dirty="0"/>
            </a:br>
            <a:r>
              <a:rPr lang="en-US" altLang="en-US" sz="1150" b="1" dirty="0"/>
              <a:t>As a recipient of Federal funding, tracking capital equipment is a requirement per the auditing guidance contained in Uniform Guidance CFR 200.313/200.39 and is a best practice for any business entity. </a:t>
            </a:r>
            <a:br>
              <a:rPr lang="en-US" altLang="en-US" sz="1150" b="1" dirty="0"/>
            </a:br>
            <a:br>
              <a:rPr lang="en-US" altLang="en-US" sz="1150" b="1" dirty="0"/>
            </a:br>
            <a:r>
              <a:rPr lang="en-US" altLang="en-US" sz="1150" b="1" dirty="0"/>
              <a:t>It's necessary to protect all MBL assets. As part of the requirement, you are required to sign off on this training/policy because you are currently or may become connected with either purchasing, using, installing, caring for or maintaining capital equipment at MBL. When equipment is purchased, disposed of, or transferred, you have a critical role in the tracking process.</a:t>
            </a:r>
          </a:p>
        </p:txBody>
      </p:sp>
      <p:sp>
        <p:nvSpPr>
          <p:cNvPr id="3" name="Rectangle 2">
            <a:extLst>
              <a:ext uri="{FF2B5EF4-FFF2-40B4-BE49-F238E27FC236}">
                <a16:creationId xmlns:a16="http://schemas.microsoft.com/office/drawing/2014/main" id="{2E71BEF2-5216-4EAC-93BF-3A7276D6EB3D}"/>
              </a:ext>
            </a:extLst>
          </p:cNvPr>
          <p:cNvSpPr/>
          <p:nvPr/>
        </p:nvSpPr>
        <p:spPr>
          <a:xfrm>
            <a:off x="2365941" y="47195"/>
            <a:ext cx="1382110" cy="338554"/>
          </a:xfrm>
          <a:prstGeom prst="rect">
            <a:avLst/>
          </a:prstGeom>
        </p:spPr>
        <p:txBody>
          <a:bodyPr wrap="none">
            <a:spAutoFit/>
          </a:bodyPr>
          <a:lstStyle/>
          <a:p>
            <a:r>
              <a:rPr lang="en-US" sz="1600" b="1" dirty="0">
                <a:solidFill>
                  <a:schemeClr val="bg1"/>
                </a:solidFill>
                <a:latin typeface="+mj-lt"/>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834927-23CD-47B4-BAD7-992701580E0A}"/>
              </a:ext>
            </a:extLst>
          </p:cNvPr>
          <p:cNvSpPr/>
          <p:nvPr/>
        </p:nvSpPr>
        <p:spPr>
          <a:xfrm>
            <a:off x="2286000" y="48981"/>
            <a:ext cx="2511693" cy="338554"/>
          </a:xfrm>
          <a:prstGeom prst="rect">
            <a:avLst/>
          </a:prstGeom>
        </p:spPr>
        <p:txBody>
          <a:bodyPr wrap="square">
            <a:spAutoFit/>
          </a:bodyPr>
          <a:lstStyle/>
          <a:p>
            <a:r>
              <a:rPr lang="en-US" sz="1600" b="1" dirty="0">
                <a:solidFill>
                  <a:schemeClr val="bg1"/>
                </a:solidFill>
                <a:latin typeface="+mj-lt"/>
              </a:rPr>
              <a:t>Property Terms</a:t>
            </a:r>
          </a:p>
        </p:txBody>
      </p:sp>
      <p:sp>
        <p:nvSpPr>
          <p:cNvPr id="6" name="Rectangle 5">
            <a:extLst>
              <a:ext uri="{FF2B5EF4-FFF2-40B4-BE49-F238E27FC236}">
                <a16:creationId xmlns:a16="http://schemas.microsoft.com/office/drawing/2014/main" id="{74AAF344-2937-4AD9-8FFB-871CB1300539}"/>
              </a:ext>
            </a:extLst>
          </p:cNvPr>
          <p:cNvSpPr/>
          <p:nvPr/>
        </p:nvSpPr>
        <p:spPr>
          <a:xfrm>
            <a:off x="0" y="478054"/>
            <a:ext cx="4572000" cy="1154162"/>
          </a:xfrm>
          <a:prstGeom prst="rect">
            <a:avLst/>
          </a:prstGeom>
        </p:spPr>
        <p:txBody>
          <a:bodyPr wrap="square">
            <a:spAutoFit/>
          </a:bodyPr>
          <a:lstStyle/>
          <a:p>
            <a:r>
              <a:rPr lang="en-US" sz="1200" b="1" dirty="0">
                <a:solidFill>
                  <a:srgbClr val="E8B874"/>
                </a:solidFill>
                <a:latin typeface="+mj-lt"/>
              </a:rPr>
              <a:t>Property Custodian </a:t>
            </a:r>
            <a:r>
              <a:rPr lang="en-US" sz="1200" dirty="0">
                <a:solidFill>
                  <a:schemeClr val="bg1"/>
                </a:solidFill>
                <a:latin typeface="+mj-lt"/>
              </a:rPr>
              <a:t>- staff member responsible for the management of capital equipment assigned to them </a:t>
            </a:r>
          </a:p>
          <a:p>
            <a:endParaRPr lang="en-US" sz="700" dirty="0">
              <a:solidFill>
                <a:schemeClr val="bg1"/>
              </a:solidFill>
              <a:latin typeface="+mj-lt"/>
            </a:endParaRPr>
          </a:p>
          <a:p>
            <a:r>
              <a:rPr lang="en-US" sz="1200" b="1" dirty="0">
                <a:solidFill>
                  <a:srgbClr val="E8B874"/>
                </a:solidFill>
                <a:latin typeface="+mj-lt"/>
              </a:rPr>
              <a:t>Property Coordinator </a:t>
            </a:r>
            <a:r>
              <a:rPr lang="en-US" sz="1200" dirty="0">
                <a:solidFill>
                  <a:schemeClr val="bg1"/>
                </a:solidFill>
                <a:latin typeface="+mj-lt"/>
              </a:rPr>
              <a:t>- staff member assigned in each Center/Department to manage the total capital equipment list of their Center/Department </a:t>
            </a:r>
          </a:p>
        </p:txBody>
      </p:sp>
      <p:sp>
        <p:nvSpPr>
          <p:cNvPr id="7" name="Rectangle 6">
            <a:extLst>
              <a:ext uri="{FF2B5EF4-FFF2-40B4-BE49-F238E27FC236}">
                <a16:creationId xmlns:a16="http://schemas.microsoft.com/office/drawing/2014/main" id="{2059CE26-0596-4682-8F9A-75A1516027DD}"/>
              </a:ext>
            </a:extLst>
          </p:cNvPr>
          <p:cNvSpPr/>
          <p:nvPr/>
        </p:nvSpPr>
        <p:spPr>
          <a:xfrm>
            <a:off x="0" y="1647071"/>
            <a:ext cx="4892040" cy="276999"/>
          </a:xfrm>
          <a:prstGeom prst="rect">
            <a:avLst/>
          </a:prstGeom>
        </p:spPr>
        <p:txBody>
          <a:bodyPr wrap="square">
            <a:spAutoFit/>
          </a:bodyPr>
          <a:lstStyle/>
          <a:p>
            <a:r>
              <a:rPr lang="en-US" sz="1200" b="1" dirty="0">
                <a:solidFill>
                  <a:srgbClr val="E8B874"/>
                </a:solidFill>
                <a:latin typeface="+mj-lt"/>
              </a:rPr>
              <a:t>Disposition</a:t>
            </a:r>
            <a:r>
              <a:rPr lang="en-US" sz="1200" dirty="0">
                <a:solidFill>
                  <a:schemeClr val="bg1"/>
                </a:solidFill>
                <a:latin typeface="+mj-lt"/>
              </a:rPr>
              <a:t> - parting with, alienation of, or giving up of property </a:t>
            </a:r>
          </a:p>
        </p:txBody>
      </p:sp>
      <p:sp>
        <p:nvSpPr>
          <p:cNvPr id="8" name="Rectangle 7">
            <a:extLst>
              <a:ext uri="{FF2B5EF4-FFF2-40B4-BE49-F238E27FC236}">
                <a16:creationId xmlns:a16="http://schemas.microsoft.com/office/drawing/2014/main" id="{0D9BA18D-EF7F-44C2-BF57-BF8867236470}"/>
              </a:ext>
            </a:extLst>
          </p:cNvPr>
          <p:cNvSpPr/>
          <p:nvPr/>
        </p:nvSpPr>
        <p:spPr>
          <a:xfrm>
            <a:off x="0" y="1947761"/>
            <a:ext cx="4413504" cy="461665"/>
          </a:xfrm>
          <a:prstGeom prst="rect">
            <a:avLst/>
          </a:prstGeom>
        </p:spPr>
        <p:txBody>
          <a:bodyPr wrap="square">
            <a:spAutoFit/>
          </a:bodyPr>
          <a:lstStyle/>
          <a:p>
            <a:r>
              <a:rPr lang="en-US" sz="1200" b="1" dirty="0">
                <a:solidFill>
                  <a:srgbClr val="E8B874"/>
                </a:solidFill>
                <a:latin typeface="+mj-lt"/>
              </a:rPr>
              <a:t>Inventory</a:t>
            </a:r>
            <a:r>
              <a:rPr lang="en-US" sz="1200" dirty="0">
                <a:solidFill>
                  <a:schemeClr val="bg1"/>
                </a:solidFill>
                <a:latin typeface="+mj-lt"/>
              </a:rPr>
              <a:t> - a complete list of items such as property, goods in stock, or the contents of a building </a:t>
            </a:r>
          </a:p>
        </p:txBody>
      </p:sp>
      <p:sp>
        <p:nvSpPr>
          <p:cNvPr id="9" name="Rectangle 8">
            <a:extLst>
              <a:ext uri="{FF2B5EF4-FFF2-40B4-BE49-F238E27FC236}">
                <a16:creationId xmlns:a16="http://schemas.microsoft.com/office/drawing/2014/main" id="{DF413A25-DEE7-4CFC-8BCC-044F65DFBA13}"/>
              </a:ext>
            </a:extLst>
          </p:cNvPr>
          <p:cNvSpPr/>
          <p:nvPr/>
        </p:nvSpPr>
        <p:spPr>
          <a:xfrm>
            <a:off x="0" y="2470448"/>
            <a:ext cx="4572000" cy="646331"/>
          </a:xfrm>
          <a:prstGeom prst="rect">
            <a:avLst/>
          </a:prstGeom>
        </p:spPr>
        <p:txBody>
          <a:bodyPr wrap="square">
            <a:spAutoFit/>
          </a:bodyPr>
          <a:lstStyle/>
          <a:p>
            <a:r>
              <a:rPr lang="en-US" sz="1200" b="1" dirty="0">
                <a:solidFill>
                  <a:srgbClr val="E8B874"/>
                </a:solidFill>
                <a:latin typeface="+mj-lt"/>
              </a:rPr>
              <a:t>Physical inventory </a:t>
            </a:r>
            <a:r>
              <a:rPr lang="en-US" sz="1200" dirty="0">
                <a:solidFill>
                  <a:schemeClr val="bg1"/>
                </a:solidFill>
                <a:latin typeface="+mj-lt"/>
              </a:rPr>
              <a:t>- a process of physically identifying and recording the whereabouts and condition of each piece of capital equipment </a:t>
            </a:r>
          </a:p>
        </p:txBody>
      </p:sp>
    </p:spTree>
    <p:extLst>
      <p:ext uri="{BB962C8B-B14F-4D97-AF65-F5344CB8AC3E}">
        <p14:creationId xmlns:p14="http://schemas.microsoft.com/office/powerpoint/2010/main" val="29734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D46E58-0E55-4957-8732-24C505D3EEC6}"/>
              </a:ext>
            </a:extLst>
          </p:cNvPr>
          <p:cNvSpPr/>
          <p:nvPr/>
        </p:nvSpPr>
        <p:spPr>
          <a:xfrm>
            <a:off x="2243328" y="37650"/>
            <a:ext cx="3026664" cy="338554"/>
          </a:xfrm>
          <a:prstGeom prst="rect">
            <a:avLst/>
          </a:prstGeom>
        </p:spPr>
        <p:txBody>
          <a:bodyPr wrap="square">
            <a:spAutoFit/>
          </a:bodyPr>
          <a:lstStyle/>
          <a:p>
            <a:r>
              <a:rPr lang="en-US" sz="1600" b="1" dirty="0">
                <a:solidFill>
                  <a:schemeClr val="bg1"/>
                </a:solidFill>
                <a:latin typeface="+mj-lt"/>
              </a:rPr>
              <a:t>Capital Equipment</a:t>
            </a:r>
          </a:p>
        </p:txBody>
      </p:sp>
      <p:sp>
        <p:nvSpPr>
          <p:cNvPr id="3" name="Rectangle 2">
            <a:extLst>
              <a:ext uri="{FF2B5EF4-FFF2-40B4-BE49-F238E27FC236}">
                <a16:creationId xmlns:a16="http://schemas.microsoft.com/office/drawing/2014/main" id="{61C9E217-1C75-42DA-93AE-AEBF9CF4A7C9}"/>
              </a:ext>
            </a:extLst>
          </p:cNvPr>
          <p:cNvSpPr/>
          <p:nvPr/>
        </p:nvSpPr>
        <p:spPr>
          <a:xfrm>
            <a:off x="0" y="476231"/>
            <a:ext cx="4572000" cy="261610"/>
          </a:xfrm>
          <a:prstGeom prst="rect">
            <a:avLst/>
          </a:prstGeom>
        </p:spPr>
        <p:txBody>
          <a:bodyPr wrap="square">
            <a:spAutoFit/>
          </a:bodyPr>
          <a:lstStyle/>
          <a:p>
            <a:r>
              <a:rPr lang="en-US" sz="1100" dirty="0">
                <a:solidFill>
                  <a:schemeClr val="bg1"/>
                </a:solidFill>
                <a:latin typeface="+mj-lt"/>
              </a:rPr>
              <a:t>As defined by MBL, </a:t>
            </a:r>
            <a:r>
              <a:rPr lang="en-US" sz="1100" b="1" dirty="0">
                <a:solidFill>
                  <a:srgbClr val="E8B874"/>
                </a:solidFill>
                <a:latin typeface="+mj-lt"/>
              </a:rPr>
              <a:t>capital equipment</a:t>
            </a:r>
            <a:r>
              <a:rPr lang="en-US" sz="1100" dirty="0">
                <a:solidFill>
                  <a:schemeClr val="bg1"/>
                </a:solidFill>
                <a:latin typeface="+mj-lt"/>
              </a:rPr>
              <a:t> meets the following criteria:</a:t>
            </a:r>
          </a:p>
        </p:txBody>
      </p:sp>
      <p:sp>
        <p:nvSpPr>
          <p:cNvPr id="4" name="Rectangle 3">
            <a:extLst>
              <a:ext uri="{FF2B5EF4-FFF2-40B4-BE49-F238E27FC236}">
                <a16:creationId xmlns:a16="http://schemas.microsoft.com/office/drawing/2014/main" id="{0A589EF1-36C9-46E7-BD1A-DC706C905098}"/>
              </a:ext>
            </a:extLst>
          </p:cNvPr>
          <p:cNvSpPr/>
          <p:nvPr/>
        </p:nvSpPr>
        <p:spPr>
          <a:xfrm>
            <a:off x="551688" y="668930"/>
            <a:ext cx="2983992" cy="600164"/>
          </a:xfrm>
          <a:prstGeom prst="rect">
            <a:avLst/>
          </a:prstGeom>
        </p:spPr>
        <p:txBody>
          <a:bodyPr wrap="square">
            <a:spAutoFit/>
          </a:bodyPr>
          <a:lstStyle/>
          <a:p>
            <a:r>
              <a:rPr lang="en-US" sz="1100" dirty="0">
                <a:solidFill>
                  <a:schemeClr val="bg1"/>
                </a:solidFill>
                <a:latin typeface="+mj-lt"/>
              </a:rPr>
              <a:t>•  Non-expendable, tangible property;</a:t>
            </a:r>
          </a:p>
          <a:p>
            <a:r>
              <a:rPr lang="en-US" sz="1100" dirty="0">
                <a:solidFill>
                  <a:schemeClr val="bg1"/>
                </a:solidFill>
                <a:latin typeface="+mj-lt"/>
              </a:rPr>
              <a:t>•  Useful life of more than one year; and</a:t>
            </a:r>
          </a:p>
          <a:p>
            <a:r>
              <a:rPr lang="en-US" sz="1100" dirty="0">
                <a:solidFill>
                  <a:schemeClr val="bg1"/>
                </a:solidFill>
                <a:latin typeface="+mj-lt"/>
              </a:rPr>
              <a:t>•  Original acquisition cost* of $5,000 or more</a:t>
            </a:r>
          </a:p>
        </p:txBody>
      </p:sp>
      <p:sp>
        <p:nvSpPr>
          <p:cNvPr id="5" name="Rectangle 4">
            <a:extLst>
              <a:ext uri="{FF2B5EF4-FFF2-40B4-BE49-F238E27FC236}">
                <a16:creationId xmlns:a16="http://schemas.microsoft.com/office/drawing/2014/main" id="{745DC41A-AA73-40CA-BF4E-0D9BB0EF24B5}"/>
              </a:ext>
            </a:extLst>
          </p:cNvPr>
          <p:cNvSpPr/>
          <p:nvPr/>
        </p:nvSpPr>
        <p:spPr>
          <a:xfrm>
            <a:off x="0" y="1212996"/>
            <a:ext cx="4383024" cy="261610"/>
          </a:xfrm>
          <a:prstGeom prst="rect">
            <a:avLst/>
          </a:prstGeom>
        </p:spPr>
        <p:txBody>
          <a:bodyPr wrap="square">
            <a:spAutoFit/>
          </a:bodyPr>
          <a:lstStyle/>
          <a:p>
            <a:r>
              <a:rPr lang="en-US" sz="1100" b="1" dirty="0">
                <a:solidFill>
                  <a:srgbClr val="E8B874"/>
                </a:solidFill>
                <a:latin typeface="+mj-lt"/>
              </a:rPr>
              <a:t>Capital equipment </a:t>
            </a:r>
            <a:r>
              <a:rPr lang="en-US" sz="1100" dirty="0">
                <a:solidFill>
                  <a:schemeClr val="bg1"/>
                </a:solidFill>
                <a:latin typeface="+mj-lt"/>
              </a:rPr>
              <a:t>can be purchased with:</a:t>
            </a:r>
          </a:p>
        </p:txBody>
      </p:sp>
      <p:sp>
        <p:nvSpPr>
          <p:cNvPr id="6" name="Rectangle 5">
            <a:extLst>
              <a:ext uri="{FF2B5EF4-FFF2-40B4-BE49-F238E27FC236}">
                <a16:creationId xmlns:a16="http://schemas.microsoft.com/office/drawing/2014/main" id="{D60C078A-9C1A-49D1-A09C-F424B63A5E8B}"/>
              </a:ext>
            </a:extLst>
          </p:cNvPr>
          <p:cNvSpPr/>
          <p:nvPr/>
        </p:nvSpPr>
        <p:spPr>
          <a:xfrm>
            <a:off x="551688" y="1397830"/>
            <a:ext cx="4169664" cy="769441"/>
          </a:xfrm>
          <a:prstGeom prst="rect">
            <a:avLst/>
          </a:prstGeom>
        </p:spPr>
        <p:txBody>
          <a:bodyPr wrap="square">
            <a:spAutoFit/>
          </a:bodyPr>
          <a:lstStyle/>
          <a:p>
            <a:r>
              <a:rPr lang="en-US" sz="1100" dirty="0">
                <a:solidFill>
                  <a:schemeClr val="bg1"/>
                </a:solidFill>
                <a:latin typeface="+mj-lt"/>
              </a:rPr>
              <a:t>•  Sponsored program funds (e.g. grants, contracts)</a:t>
            </a:r>
          </a:p>
          <a:p>
            <a:r>
              <a:rPr lang="en-US" sz="1100" dirty="0">
                <a:solidFill>
                  <a:schemeClr val="bg1"/>
                </a:solidFill>
                <a:latin typeface="+mj-lt"/>
              </a:rPr>
              <a:t>•  MBL endowment funds</a:t>
            </a:r>
          </a:p>
          <a:p>
            <a:r>
              <a:rPr lang="en-US" sz="1100" dirty="0">
                <a:solidFill>
                  <a:schemeClr val="bg1"/>
                </a:solidFill>
                <a:latin typeface="+mj-lt"/>
              </a:rPr>
              <a:t>•  MBL gift funds</a:t>
            </a:r>
          </a:p>
          <a:p>
            <a:r>
              <a:rPr lang="en-US" sz="1100" dirty="0">
                <a:solidFill>
                  <a:schemeClr val="bg1"/>
                </a:solidFill>
                <a:latin typeface="+mj-lt"/>
              </a:rPr>
              <a:t>•  MBL unrestricted operating funds</a:t>
            </a:r>
          </a:p>
        </p:txBody>
      </p:sp>
      <p:sp>
        <p:nvSpPr>
          <p:cNvPr id="7" name="Rectangle 6">
            <a:extLst>
              <a:ext uri="{FF2B5EF4-FFF2-40B4-BE49-F238E27FC236}">
                <a16:creationId xmlns:a16="http://schemas.microsoft.com/office/drawing/2014/main" id="{2334A184-129A-4C9A-9FBB-C82167BC99B8}"/>
              </a:ext>
            </a:extLst>
          </p:cNvPr>
          <p:cNvSpPr/>
          <p:nvPr/>
        </p:nvSpPr>
        <p:spPr>
          <a:xfrm>
            <a:off x="0" y="2102918"/>
            <a:ext cx="2822448" cy="261610"/>
          </a:xfrm>
          <a:prstGeom prst="rect">
            <a:avLst/>
          </a:prstGeom>
        </p:spPr>
        <p:txBody>
          <a:bodyPr wrap="square">
            <a:spAutoFit/>
          </a:bodyPr>
          <a:lstStyle/>
          <a:p>
            <a:r>
              <a:rPr lang="en-US" sz="1100" b="1" dirty="0">
                <a:solidFill>
                  <a:srgbClr val="E8B874"/>
                </a:solidFill>
                <a:latin typeface="+mj-lt"/>
              </a:rPr>
              <a:t>Capital equipment </a:t>
            </a:r>
            <a:r>
              <a:rPr lang="en-US" sz="1100" dirty="0">
                <a:solidFill>
                  <a:schemeClr val="bg1"/>
                </a:solidFill>
                <a:latin typeface="+mj-lt"/>
              </a:rPr>
              <a:t>can be received as a:</a:t>
            </a:r>
          </a:p>
        </p:txBody>
      </p:sp>
      <p:sp>
        <p:nvSpPr>
          <p:cNvPr id="8" name="Rectangle 7">
            <a:extLst>
              <a:ext uri="{FF2B5EF4-FFF2-40B4-BE49-F238E27FC236}">
                <a16:creationId xmlns:a16="http://schemas.microsoft.com/office/drawing/2014/main" id="{90758442-65CF-4D4A-B741-7B35E06B56A0}"/>
              </a:ext>
            </a:extLst>
          </p:cNvPr>
          <p:cNvSpPr/>
          <p:nvPr/>
        </p:nvSpPr>
        <p:spPr>
          <a:xfrm>
            <a:off x="551688" y="2305770"/>
            <a:ext cx="2331720" cy="430887"/>
          </a:xfrm>
          <a:prstGeom prst="rect">
            <a:avLst/>
          </a:prstGeom>
        </p:spPr>
        <p:txBody>
          <a:bodyPr wrap="square">
            <a:spAutoFit/>
          </a:bodyPr>
          <a:lstStyle/>
          <a:p>
            <a:r>
              <a:rPr lang="en-US" sz="1100" dirty="0">
                <a:solidFill>
                  <a:schemeClr val="bg1"/>
                </a:solidFill>
                <a:latin typeface="+mj-lt"/>
              </a:rPr>
              <a:t>•  Gift/donation</a:t>
            </a:r>
          </a:p>
          <a:p>
            <a:r>
              <a:rPr lang="en-US" sz="1100" dirty="0">
                <a:solidFill>
                  <a:schemeClr val="bg1"/>
                </a:solidFill>
                <a:latin typeface="+mj-lt"/>
              </a:rPr>
              <a:t>•  Transfer from another institution</a:t>
            </a:r>
          </a:p>
        </p:txBody>
      </p:sp>
      <p:sp>
        <p:nvSpPr>
          <p:cNvPr id="9" name="Rectangle 8">
            <a:extLst>
              <a:ext uri="{FF2B5EF4-FFF2-40B4-BE49-F238E27FC236}">
                <a16:creationId xmlns:a16="http://schemas.microsoft.com/office/drawing/2014/main" id="{F49C2479-C5B6-42E2-9605-32B5AE412FDA}"/>
              </a:ext>
            </a:extLst>
          </p:cNvPr>
          <p:cNvSpPr/>
          <p:nvPr/>
        </p:nvSpPr>
        <p:spPr>
          <a:xfrm>
            <a:off x="0" y="2660381"/>
            <a:ext cx="4572000" cy="584775"/>
          </a:xfrm>
          <a:prstGeom prst="rect">
            <a:avLst/>
          </a:prstGeom>
        </p:spPr>
        <p:txBody>
          <a:bodyPr wrap="square">
            <a:spAutoFit/>
          </a:bodyPr>
          <a:lstStyle/>
          <a:p>
            <a:r>
              <a:rPr lang="en-US" sz="800" i="1" dirty="0">
                <a:solidFill>
                  <a:schemeClr val="bg1"/>
                </a:solidFill>
                <a:latin typeface="Arial Narrow" panose="020B0606020202030204" pitchFamily="34" charset="0"/>
              </a:rPr>
              <a:t>*The total cost of capital equipment includes the costs of shipping, in-transit insurance, multiple items purchased on one purchase order that work together as a single unit with a combined cost of $5,000 or more, any modifications or accessories necessary to make the equipment usable, and operating software purchased with hardware with a combined cost of $5,000 or more. </a:t>
            </a:r>
          </a:p>
        </p:txBody>
      </p:sp>
      <p:pic>
        <p:nvPicPr>
          <p:cNvPr id="13" name="Picture 12" descr="A white sign with black text&#10;&#10;Description generated with high confidence">
            <a:extLst>
              <a:ext uri="{FF2B5EF4-FFF2-40B4-BE49-F238E27FC236}">
                <a16:creationId xmlns:a16="http://schemas.microsoft.com/office/drawing/2014/main" id="{941F8241-9003-4ADF-BC50-54A27E77DCDC}"/>
              </a:ext>
            </a:extLst>
          </p:cNvPr>
          <p:cNvPicPr>
            <a:picLocks noChangeAspect="1"/>
          </p:cNvPicPr>
          <p:nvPr/>
        </p:nvPicPr>
        <p:blipFill>
          <a:blip r:embed="rId2"/>
          <a:stretch>
            <a:fillRect/>
          </a:stretch>
        </p:blipFill>
        <p:spPr>
          <a:xfrm>
            <a:off x="3476662" y="1767550"/>
            <a:ext cx="906362" cy="449360"/>
          </a:xfrm>
          <a:prstGeom prst="rect">
            <a:avLst/>
          </a:prstGeom>
        </p:spPr>
      </p:pic>
    </p:spTree>
    <p:extLst>
      <p:ext uri="{BB962C8B-B14F-4D97-AF65-F5344CB8AC3E}">
        <p14:creationId xmlns:p14="http://schemas.microsoft.com/office/powerpoint/2010/main" val="222403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827389-CFD4-4A3D-915D-62BFA147C474}"/>
              </a:ext>
            </a:extLst>
          </p:cNvPr>
          <p:cNvSpPr txBox="1"/>
          <p:nvPr/>
        </p:nvSpPr>
        <p:spPr>
          <a:xfrm>
            <a:off x="2328672" y="-48769"/>
            <a:ext cx="1889760" cy="523220"/>
          </a:xfrm>
          <a:prstGeom prst="rect">
            <a:avLst/>
          </a:prstGeom>
          <a:noFill/>
        </p:spPr>
        <p:txBody>
          <a:bodyPr wrap="square" rtlCol="0">
            <a:spAutoFit/>
          </a:bodyPr>
          <a:lstStyle/>
          <a:p>
            <a:pPr algn="ctr"/>
            <a:r>
              <a:rPr lang="en-US" sz="1400" b="1" dirty="0">
                <a:solidFill>
                  <a:schemeClr val="bg1"/>
                </a:solidFill>
                <a:latin typeface="+mj-lt"/>
              </a:rPr>
              <a:t>Examples of Capital Equipment</a:t>
            </a:r>
          </a:p>
        </p:txBody>
      </p:sp>
      <p:sp>
        <p:nvSpPr>
          <p:cNvPr id="3" name="TextBox 2">
            <a:extLst>
              <a:ext uri="{FF2B5EF4-FFF2-40B4-BE49-F238E27FC236}">
                <a16:creationId xmlns:a16="http://schemas.microsoft.com/office/drawing/2014/main" id="{CF884FDD-0ABF-4BAA-BAA7-FE595D6D6C3D}"/>
              </a:ext>
            </a:extLst>
          </p:cNvPr>
          <p:cNvSpPr txBox="1"/>
          <p:nvPr/>
        </p:nvSpPr>
        <p:spPr>
          <a:xfrm>
            <a:off x="115824" y="561143"/>
            <a:ext cx="2755392" cy="1031051"/>
          </a:xfrm>
          <a:prstGeom prst="rect">
            <a:avLst/>
          </a:prstGeom>
          <a:noFill/>
        </p:spPr>
        <p:txBody>
          <a:bodyPr wrap="square" rtlCol="0">
            <a:spAutoFit/>
          </a:bodyPr>
          <a:lstStyle/>
          <a:p>
            <a:r>
              <a:rPr lang="en-US" sz="1100" b="1" dirty="0">
                <a:solidFill>
                  <a:schemeClr val="bg1"/>
                </a:solidFill>
                <a:latin typeface="+mj-lt"/>
              </a:rPr>
              <a:t>Examples of Capital Equipment:</a:t>
            </a:r>
          </a:p>
          <a:p>
            <a:pPr marL="171450" indent="-171450">
              <a:buFont typeface="Arial" panose="020B0604020202020204" pitchFamily="34" charset="0"/>
              <a:buChar char="•"/>
            </a:pPr>
            <a:r>
              <a:rPr lang="en-US" sz="1000" dirty="0">
                <a:solidFill>
                  <a:schemeClr val="bg1"/>
                </a:solidFill>
                <a:latin typeface="+mj-lt"/>
              </a:rPr>
              <a:t>scientific Equipment</a:t>
            </a:r>
          </a:p>
          <a:p>
            <a:pPr marL="171450" indent="-171450">
              <a:buFont typeface="Arial" panose="020B0604020202020204" pitchFamily="34" charset="0"/>
              <a:buChar char="•"/>
            </a:pPr>
            <a:r>
              <a:rPr lang="en-US" sz="1000" dirty="0">
                <a:solidFill>
                  <a:schemeClr val="bg1"/>
                </a:solidFill>
                <a:latin typeface="+mj-lt"/>
              </a:rPr>
              <a:t>office equipment </a:t>
            </a:r>
          </a:p>
          <a:p>
            <a:pPr marL="171450" indent="-171450">
              <a:buFont typeface="Arial" panose="020B0604020202020204" pitchFamily="34" charset="0"/>
              <a:buChar char="•"/>
            </a:pPr>
            <a:r>
              <a:rPr lang="en-US" sz="1000" dirty="0">
                <a:solidFill>
                  <a:schemeClr val="bg1"/>
                </a:solidFill>
                <a:latin typeface="+mj-lt"/>
              </a:rPr>
              <a:t>computers and peripheral equipment</a:t>
            </a:r>
          </a:p>
          <a:p>
            <a:pPr marL="171450" indent="-171450">
              <a:buFont typeface="Arial" panose="020B0604020202020204" pitchFamily="34" charset="0"/>
              <a:buChar char="•"/>
            </a:pPr>
            <a:r>
              <a:rPr lang="en-US" sz="1000" dirty="0">
                <a:solidFill>
                  <a:schemeClr val="bg1"/>
                </a:solidFill>
                <a:latin typeface="+mj-lt"/>
              </a:rPr>
              <a:t>vehicles (e.g. cars, trucks) and vessels</a:t>
            </a:r>
          </a:p>
          <a:p>
            <a:pPr marL="171450" indent="-171450">
              <a:buFont typeface="Arial" panose="020B0604020202020204" pitchFamily="34" charset="0"/>
              <a:buChar char="•"/>
            </a:pPr>
            <a:r>
              <a:rPr lang="en-US" sz="1000" dirty="0">
                <a:solidFill>
                  <a:schemeClr val="bg1"/>
                </a:solidFill>
                <a:latin typeface="+mj-lt"/>
              </a:rPr>
              <a:t>fabricated/constructed equipment</a:t>
            </a:r>
          </a:p>
        </p:txBody>
      </p:sp>
      <p:sp>
        <p:nvSpPr>
          <p:cNvPr id="4" name="Rectangle 3">
            <a:extLst>
              <a:ext uri="{FF2B5EF4-FFF2-40B4-BE49-F238E27FC236}">
                <a16:creationId xmlns:a16="http://schemas.microsoft.com/office/drawing/2014/main" id="{42C6426A-923D-4918-8D1B-0A55B8F556EB}"/>
              </a:ext>
            </a:extLst>
          </p:cNvPr>
          <p:cNvSpPr/>
          <p:nvPr/>
        </p:nvSpPr>
        <p:spPr>
          <a:xfrm>
            <a:off x="115824" y="1784246"/>
            <a:ext cx="4389120" cy="1338828"/>
          </a:xfrm>
          <a:prstGeom prst="rect">
            <a:avLst/>
          </a:prstGeom>
        </p:spPr>
        <p:txBody>
          <a:bodyPr wrap="square">
            <a:spAutoFit/>
          </a:bodyPr>
          <a:lstStyle/>
          <a:p>
            <a:r>
              <a:rPr lang="en-US" sz="1100" b="1" dirty="0">
                <a:solidFill>
                  <a:schemeClr val="bg1"/>
                </a:solidFill>
                <a:latin typeface="+mj-lt"/>
              </a:rPr>
              <a:t>Examples of items/services that are </a:t>
            </a:r>
            <a:r>
              <a:rPr lang="en-US" sz="1100" b="1" dirty="0">
                <a:solidFill>
                  <a:srgbClr val="E8B874"/>
                </a:solidFill>
                <a:latin typeface="+mj-lt"/>
              </a:rPr>
              <a:t>NOT</a:t>
            </a:r>
            <a:r>
              <a:rPr lang="en-US" sz="1100" b="1" dirty="0">
                <a:solidFill>
                  <a:schemeClr val="bg1"/>
                </a:solidFill>
                <a:latin typeface="+mj-lt"/>
              </a:rPr>
              <a:t> Capital Equipment:</a:t>
            </a:r>
          </a:p>
          <a:p>
            <a:pPr marL="171450" indent="-171450">
              <a:buFont typeface="Arial" panose="020B0604020202020204" pitchFamily="34" charset="0"/>
              <a:buChar char="•"/>
            </a:pPr>
            <a:r>
              <a:rPr lang="en-US" sz="1000" dirty="0">
                <a:solidFill>
                  <a:schemeClr val="bg1"/>
                </a:solidFill>
                <a:latin typeface="+mj-lt"/>
              </a:rPr>
              <a:t>extended warranty</a:t>
            </a:r>
          </a:p>
          <a:p>
            <a:pPr marL="171450" indent="-171450">
              <a:buFont typeface="Arial" panose="020B0604020202020204" pitchFamily="34" charset="0"/>
              <a:buChar char="•"/>
            </a:pPr>
            <a:r>
              <a:rPr lang="en-US" sz="1000" dirty="0">
                <a:solidFill>
                  <a:schemeClr val="bg1"/>
                </a:solidFill>
                <a:latin typeface="+mj-lt"/>
              </a:rPr>
              <a:t>maintenance agreement</a:t>
            </a:r>
          </a:p>
          <a:p>
            <a:pPr marL="171450" indent="-171450">
              <a:buFont typeface="Arial" panose="020B0604020202020204" pitchFamily="34" charset="0"/>
              <a:buChar char="•"/>
            </a:pPr>
            <a:r>
              <a:rPr lang="en-US" sz="1000" dirty="0">
                <a:solidFill>
                  <a:schemeClr val="bg1"/>
                </a:solidFill>
                <a:latin typeface="+mj-lt"/>
              </a:rPr>
              <a:t>software license</a:t>
            </a:r>
          </a:p>
          <a:p>
            <a:pPr marL="171450" indent="-171450">
              <a:buFont typeface="Arial" panose="020B0604020202020204" pitchFamily="34" charset="0"/>
              <a:buChar char="•"/>
            </a:pPr>
            <a:r>
              <a:rPr lang="en-US" sz="1000" dirty="0">
                <a:solidFill>
                  <a:schemeClr val="bg1"/>
                </a:solidFill>
                <a:latin typeface="+mj-lt"/>
              </a:rPr>
              <a:t>replacement parts</a:t>
            </a:r>
          </a:p>
          <a:p>
            <a:pPr marL="171450" indent="-171450">
              <a:buFont typeface="Arial" panose="020B0604020202020204" pitchFamily="34" charset="0"/>
              <a:buChar char="•"/>
            </a:pPr>
            <a:r>
              <a:rPr lang="en-US" sz="1000" dirty="0">
                <a:solidFill>
                  <a:schemeClr val="bg1"/>
                </a:solidFill>
                <a:latin typeface="+mj-lt"/>
              </a:rPr>
              <a:t>repairs</a:t>
            </a:r>
          </a:p>
          <a:p>
            <a:pPr marL="171450" indent="-171450">
              <a:buFont typeface="Arial" panose="020B0604020202020204" pitchFamily="34" charset="0"/>
              <a:buChar char="•"/>
            </a:pPr>
            <a:r>
              <a:rPr lang="en-US" sz="1000" dirty="0">
                <a:solidFill>
                  <a:schemeClr val="bg1"/>
                </a:solidFill>
                <a:latin typeface="+mj-lt"/>
              </a:rPr>
              <a:t>training/familiarization</a:t>
            </a:r>
          </a:p>
          <a:p>
            <a:pPr marL="171450" indent="-171450">
              <a:buFont typeface="Arial" panose="020B0604020202020204" pitchFamily="34" charset="0"/>
              <a:buChar char="•"/>
            </a:pPr>
            <a:r>
              <a:rPr lang="en-US" sz="1000" dirty="0">
                <a:solidFill>
                  <a:schemeClr val="bg1"/>
                </a:solidFill>
                <a:latin typeface="+mj-lt"/>
              </a:rPr>
              <a:t>tools costing &lt;$5,000 needed for constructing equipment</a:t>
            </a:r>
          </a:p>
        </p:txBody>
      </p:sp>
      <p:pic>
        <p:nvPicPr>
          <p:cNvPr id="12" name="Picture 11" descr="A close up of a sign&#10;&#10;Description generated with high confidence">
            <a:extLst>
              <a:ext uri="{FF2B5EF4-FFF2-40B4-BE49-F238E27FC236}">
                <a16:creationId xmlns:a16="http://schemas.microsoft.com/office/drawing/2014/main" id="{EDF8C673-F4BB-4A87-9800-470E285F69B7}"/>
              </a:ext>
            </a:extLst>
          </p:cNvPr>
          <p:cNvPicPr>
            <a:picLocks noChangeAspect="1"/>
          </p:cNvPicPr>
          <p:nvPr/>
        </p:nvPicPr>
        <p:blipFill>
          <a:blip r:embed="rId2"/>
          <a:stretch>
            <a:fillRect/>
          </a:stretch>
        </p:blipFill>
        <p:spPr>
          <a:xfrm>
            <a:off x="3123585" y="2048283"/>
            <a:ext cx="1161903" cy="856833"/>
          </a:xfrm>
          <a:prstGeom prst="rect">
            <a:avLst/>
          </a:prstGeom>
        </p:spPr>
      </p:pic>
      <p:pic>
        <p:nvPicPr>
          <p:cNvPr id="8" name="Picture 7" descr="A microscope on a table&#10;&#10;Description generated with high confidence">
            <a:extLst>
              <a:ext uri="{FF2B5EF4-FFF2-40B4-BE49-F238E27FC236}">
                <a16:creationId xmlns:a16="http://schemas.microsoft.com/office/drawing/2014/main" id="{59FA32DD-ADA8-429D-90BA-1862E7EA0112}"/>
              </a:ext>
            </a:extLst>
          </p:cNvPr>
          <p:cNvPicPr>
            <a:picLocks noChangeAspect="1"/>
          </p:cNvPicPr>
          <p:nvPr/>
        </p:nvPicPr>
        <p:blipFill>
          <a:blip r:embed="rId3"/>
          <a:stretch>
            <a:fillRect/>
          </a:stretch>
        </p:blipFill>
        <p:spPr>
          <a:xfrm>
            <a:off x="2751823" y="561143"/>
            <a:ext cx="743523" cy="1164336"/>
          </a:xfrm>
          <a:prstGeom prst="rect">
            <a:avLst/>
          </a:prstGeom>
          <a:effectLst>
            <a:outerShdw dist="50800" dir="5400000" algn="ctr" rotWithShape="0">
              <a:srgbClr val="000000"/>
            </a:outerShdw>
            <a:softEdge rad="101600"/>
          </a:effectLst>
        </p:spPr>
      </p:pic>
    </p:spTree>
    <p:extLst>
      <p:ext uri="{BB962C8B-B14F-4D97-AF65-F5344CB8AC3E}">
        <p14:creationId xmlns:p14="http://schemas.microsoft.com/office/powerpoint/2010/main" val="417083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CE53FC-A7BB-4F24-BE17-794492ABD25B}"/>
              </a:ext>
            </a:extLst>
          </p:cNvPr>
          <p:cNvSpPr txBox="1"/>
          <p:nvPr/>
        </p:nvSpPr>
        <p:spPr>
          <a:xfrm>
            <a:off x="2100170" y="58993"/>
            <a:ext cx="2813992" cy="323165"/>
          </a:xfrm>
          <a:prstGeom prst="rect">
            <a:avLst/>
          </a:prstGeom>
          <a:noFill/>
        </p:spPr>
        <p:txBody>
          <a:bodyPr wrap="square" rtlCol="0">
            <a:spAutoFit/>
          </a:bodyPr>
          <a:lstStyle/>
          <a:p>
            <a:r>
              <a:rPr lang="en-US" sz="1500" b="1" dirty="0">
                <a:solidFill>
                  <a:schemeClr val="bg1"/>
                </a:solidFill>
                <a:latin typeface="+mj-lt"/>
              </a:rPr>
              <a:t>Capital Equipment Policy</a:t>
            </a:r>
          </a:p>
        </p:txBody>
      </p:sp>
      <p:sp>
        <p:nvSpPr>
          <p:cNvPr id="3" name="Rectangle 2">
            <a:extLst>
              <a:ext uri="{FF2B5EF4-FFF2-40B4-BE49-F238E27FC236}">
                <a16:creationId xmlns:a16="http://schemas.microsoft.com/office/drawing/2014/main" id="{80ADB3CF-63AF-4E86-8C45-79F42675436C}"/>
              </a:ext>
            </a:extLst>
          </p:cNvPr>
          <p:cNvSpPr/>
          <p:nvPr/>
        </p:nvSpPr>
        <p:spPr>
          <a:xfrm>
            <a:off x="-19338" y="489734"/>
            <a:ext cx="4621958" cy="2716128"/>
          </a:xfrm>
          <a:prstGeom prst="rect">
            <a:avLst/>
          </a:prstGeom>
        </p:spPr>
        <p:txBody>
          <a:bodyPr wrap="square">
            <a:spAutoFit/>
          </a:bodyPr>
          <a:lstStyle/>
          <a:p>
            <a:r>
              <a:rPr lang="en-US" sz="1000" dirty="0">
                <a:solidFill>
                  <a:schemeClr val="bg1"/>
                </a:solidFill>
                <a:latin typeface="+mj-lt"/>
              </a:rPr>
              <a:t>•  </a:t>
            </a:r>
            <a:r>
              <a:rPr lang="en-US" sz="950" dirty="0">
                <a:solidFill>
                  <a:schemeClr val="bg1"/>
                </a:solidFill>
                <a:latin typeface="+mj-lt"/>
              </a:rPr>
              <a:t>All equipment owned by the MBL is subject to this MBL policy</a:t>
            </a:r>
          </a:p>
          <a:p>
            <a:endParaRPr lang="en-US" sz="300" dirty="0">
              <a:solidFill>
                <a:schemeClr val="bg1"/>
              </a:solidFill>
              <a:latin typeface="+mj-lt"/>
            </a:endParaRPr>
          </a:p>
          <a:p>
            <a:r>
              <a:rPr lang="en-US" sz="950" dirty="0">
                <a:solidFill>
                  <a:schemeClr val="bg1"/>
                </a:solidFill>
                <a:latin typeface="+mj-lt"/>
              </a:rPr>
              <a:t>•  The safeguarding and use of movable equipment is the responsibility of the  </a:t>
            </a:r>
          </a:p>
          <a:p>
            <a:r>
              <a:rPr lang="en-US" sz="950" dirty="0">
                <a:solidFill>
                  <a:schemeClr val="bg1"/>
                </a:solidFill>
                <a:latin typeface="+mj-lt"/>
              </a:rPr>
              <a:t>    Custodian</a:t>
            </a:r>
          </a:p>
          <a:p>
            <a:endParaRPr lang="en-US" sz="300" dirty="0">
              <a:solidFill>
                <a:schemeClr val="bg1"/>
              </a:solidFill>
              <a:latin typeface="+mj-lt"/>
            </a:endParaRPr>
          </a:p>
          <a:p>
            <a:r>
              <a:rPr lang="en-US" sz="950" dirty="0">
                <a:solidFill>
                  <a:schemeClr val="bg1"/>
                </a:solidFill>
                <a:latin typeface="+mj-lt"/>
              </a:rPr>
              <a:t>•  The purchase of equipment with MBL funds for personal or private use is </a:t>
            </a:r>
          </a:p>
          <a:p>
            <a:r>
              <a:rPr lang="en-US" sz="950" dirty="0">
                <a:solidFill>
                  <a:schemeClr val="bg1"/>
                </a:solidFill>
                <a:latin typeface="+mj-lt"/>
              </a:rPr>
              <a:t>    prohibited</a:t>
            </a:r>
          </a:p>
          <a:p>
            <a:endParaRPr lang="en-US" sz="300" dirty="0">
              <a:solidFill>
                <a:schemeClr val="bg1"/>
              </a:solidFill>
              <a:latin typeface="+mj-lt"/>
            </a:endParaRPr>
          </a:p>
          <a:p>
            <a:r>
              <a:rPr lang="en-US" sz="950" dirty="0">
                <a:solidFill>
                  <a:schemeClr val="bg1"/>
                </a:solidFill>
                <a:latin typeface="+mj-lt"/>
              </a:rPr>
              <a:t>•  Financial Services is responsible for maintaining a "fixed asset ledger" of all </a:t>
            </a:r>
          </a:p>
          <a:p>
            <a:r>
              <a:rPr lang="en-US" sz="950" dirty="0">
                <a:solidFill>
                  <a:schemeClr val="bg1"/>
                </a:solidFill>
                <a:latin typeface="+mj-lt"/>
              </a:rPr>
              <a:t>   capital assets owned by the MBL</a:t>
            </a:r>
          </a:p>
          <a:p>
            <a:endParaRPr lang="en-US" sz="300" dirty="0">
              <a:solidFill>
                <a:schemeClr val="bg1"/>
              </a:solidFill>
              <a:latin typeface="+mj-lt"/>
            </a:endParaRPr>
          </a:p>
          <a:p>
            <a:r>
              <a:rPr lang="en-US" sz="950" dirty="0">
                <a:solidFill>
                  <a:schemeClr val="bg1"/>
                </a:solidFill>
                <a:latin typeface="+mj-lt"/>
              </a:rPr>
              <a:t>•  The Core Facilities Administrator is responsible for tagging capital equipment  </a:t>
            </a:r>
          </a:p>
          <a:p>
            <a:r>
              <a:rPr lang="en-US" sz="950" dirty="0">
                <a:solidFill>
                  <a:schemeClr val="bg1"/>
                </a:solidFill>
                <a:latin typeface="+mj-lt"/>
              </a:rPr>
              <a:t>    and maintaining an equipment inventory database in accordance with this policy</a:t>
            </a:r>
          </a:p>
          <a:p>
            <a:endParaRPr lang="en-US" sz="300" dirty="0">
              <a:solidFill>
                <a:schemeClr val="bg1"/>
              </a:solidFill>
              <a:latin typeface="+mj-lt"/>
            </a:endParaRPr>
          </a:p>
          <a:p>
            <a:r>
              <a:rPr lang="en-US" sz="950" dirty="0">
                <a:solidFill>
                  <a:schemeClr val="bg1"/>
                </a:solidFill>
                <a:latin typeface="+mj-lt"/>
              </a:rPr>
              <a:t>•  The Core Facilities Administrator, Development Office and Financial Services  </a:t>
            </a:r>
          </a:p>
          <a:p>
            <a:r>
              <a:rPr lang="en-US" sz="950" dirty="0">
                <a:solidFill>
                  <a:schemeClr val="bg1"/>
                </a:solidFill>
                <a:latin typeface="+mj-lt"/>
              </a:rPr>
              <a:t>    must be notified of all gifts of equipment that have been received by any MBL </a:t>
            </a:r>
          </a:p>
          <a:p>
            <a:r>
              <a:rPr lang="en-US" sz="950" dirty="0">
                <a:solidFill>
                  <a:schemeClr val="bg1"/>
                </a:solidFill>
                <a:latin typeface="+mj-lt"/>
              </a:rPr>
              <a:t>    employee or office</a:t>
            </a:r>
          </a:p>
          <a:p>
            <a:endParaRPr lang="en-US" sz="300" dirty="0">
              <a:solidFill>
                <a:schemeClr val="bg1"/>
              </a:solidFill>
              <a:latin typeface="+mj-lt"/>
            </a:endParaRPr>
          </a:p>
          <a:p>
            <a:r>
              <a:rPr lang="en-US" sz="950" dirty="0">
                <a:solidFill>
                  <a:schemeClr val="bg1"/>
                </a:solidFill>
                <a:latin typeface="+mj-lt"/>
              </a:rPr>
              <a:t>•  The Core Facilities Administrator </a:t>
            </a:r>
            <a:r>
              <a:rPr lang="en-US" sz="950" b="1" dirty="0">
                <a:solidFill>
                  <a:srgbClr val="FFFF00"/>
                </a:solidFill>
                <a:latin typeface="+mj-lt"/>
              </a:rPr>
              <a:t>must be notified of any changes in status of </a:t>
            </a:r>
          </a:p>
          <a:p>
            <a:r>
              <a:rPr lang="en-US" sz="950" b="1" dirty="0">
                <a:solidFill>
                  <a:srgbClr val="FFFF00"/>
                </a:solidFill>
                <a:latin typeface="+mj-lt"/>
              </a:rPr>
              <a:t>    equipment such as relocation or disposal</a:t>
            </a:r>
            <a:r>
              <a:rPr lang="en-US" sz="950" dirty="0">
                <a:solidFill>
                  <a:srgbClr val="FFFF00"/>
                </a:solidFill>
                <a:latin typeface="+mj-lt"/>
              </a:rPr>
              <a:t>. </a:t>
            </a:r>
            <a:r>
              <a:rPr lang="en-US" sz="950" dirty="0">
                <a:solidFill>
                  <a:schemeClr val="bg1"/>
                </a:solidFill>
                <a:latin typeface="+mj-lt"/>
              </a:rPr>
              <a:t>All changes in status are to be   </a:t>
            </a:r>
          </a:p>
          <a:p>
            <a:r>
              <a:rPr lang="en-US" sz="950" dirty="0">
                <a:solidFill>
                  <a:schemeClr val="bg1"/>
                </a:solidFill>
                <a:latin typeface="+mj-lt"/>
              </a:rPr>
              <a:t>    recorded in the Financial Service's fixed asset ledger and the Equipment </a:t>
            </a:r>
          </a:p>
          <a:p>
            <a:r>
              <a:rPr lang="en-US" sz="950" dirty="0">
                <a:solidFill>
                  <a:schemeClr val="bg1"/>
                </a:solidFill>
                <a:latin typeface="+mj-lt"/>
              </a:rPr>
              <a:t>    Inventory Database</a:t>
            </a:r>
          </a:p>
        </p:txBody>
      </p:sp>
    </p:spTree>
    <p:extLst>
      <p:ext uri="{BB962C8B-B14F-4D97-AF65-F5344CB8AC3E}">
        <p14:creationId xmlns:p14="http://schemas.microsoft.com/office/powerpoint/2010/main" val="490382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97329-5068-49EB-9154-F709201DECD2}"/>
              </a:ext>
            </a:extLst>
          </p:cNvPr>
          <p:cNvSpPr txBox="1"/>
          <p:nvPr/>
        </p:nvSpPr>
        <p:spPr>
          <a:xfrm>
            <a:off x="2200459" y="58993"/>
            <a:ext cx="2813992" cy="323165"/>
          </a:xfrm>
          <a:prstGeom prst="rect">
            <a:avLst/>
          </a:prstGeom>
          <a:noFill/>
        </p:spPr>
        <p:txBody>
          <a:bodyPr wrap="square" rtlCol="0">
            <a:spAutoFit/>
          </a:bodyPr>
          <a:lstStyle/>
          <a:p>
            <a:r>
              <a:rPr lang="en-US" sz="1500" b="1" dirty="0">
                <a:solidFill>
                  <a:schemeClr val="bg1"/>
                </a:solidFill>
                <a:latin typeface="+mj-lt"/>
              </a:rPr>
              <a:t>Duties of a Custodian</a:t>
            </a:r>
          </a:p>
        </p:txBody>
      </p:sp>
      <p:sp>
        <p:nvSpPr>
          <p:cNvPr id="3" name="Rectangle 2">
            <a:extLst>
              <a:ext uri="{FF2B5EF4-FFF2-40B4-BE49-F238E27FC236}">
                <a16:creationId xmlns:a16="http://schemas.microsoft.com/office/drawing/2014/main" id="{BB864326-313B-46FF-97C7-B44D4675584F}"/>
              </a:ext>
            </a:extLst>
          </p:cNvPr>
          <p:cNvSpPr/>
          <p:nvPr/>
        </p:nvSpPr>
        <p:spPr>
          <a:xfrm>
            <a:off x="45618" y="551837"/>
            <a:ext cx="4511040" cy="2616101"/>
          </a:xfrm>
          <a:prstGeom prst="rect">
            <a:avLst/>
          </a:prstGeom>
        </p:spPr>
        <p:txBody>
          <a:bodyPr wrap="square">
            <a:spAutoFit/>
          </a:bodyPr>
          <a:lstStyle/>
          <a:p>
            <a:r>
              <a:rPr lang="en-US" sz="1200" b="1" dirty="0">
                <a:solidFill>
                  <a:schemeClr val="bg1"/>
                </a:solidFill>
                <a:latin typeface="+mj-lt"/>
              </a:rPr>
              <a:t>Notify Property Coordinator or Core Facilities Administrator when capital equipment ...</a:t>
            </a:r>
          </a:p>
          <a:p>
            <a:endParaRPr lang="en-US" sz="1200" dirty="0">
              <a:solidFill>
                <a:schemeClr val="bg1"/>
              </a:solidFill>
              <a:latin typeface="+mj-lt"/>
            </a:endParaRPr>
          </a:p>
          <a:p>
            <a:r>
              <a:rPr lang="en-US" sz="1200" dirty="0">
                <a:solidFill>
                  <a:schemeClr val="bg1"/>
                </a:solidFill>
                <a:latin typeface="+mj-lt"/>
              </a:rPr>
              <a:t>•  Is received</a:t>
            </a:r>
          </a:p>
          <a:p>
            <a:endParaRPr lang="en-US" sz="500" dirty="0">
              <a:solidFill>
                <a:schemeClr val="bg1"/>
              </a:solidFill>
              <a:latin typeface="+mj-lt"/>
            </a:endParaRPr>
          </a:p>
          <a:p>
            <a:r>
              <a:rPr lang="en-US" sz="1200" dirty="0">
                <a:solidFill>
                  <a:schemeClr val="bg1"/>
                </a:solidFill>
                <a:latin typeface="+mj-lt"/>
              </a:rPr>
              <a:t>•  Moves from one location to another within MBL or to field </a:t>
            </a:r>
          </a:p>
          <a:p>
            <a:r>
              <a:rPr lang="en-US" sz="1200" dirty="0">
                <a:solidFill>
                  <a:schemeClr val="bg1"/>
                </a:solidFill>
                <a:latin typeface="+mj-lt"/>
              </a:rPr>
              <a:t>   sites</a:t>
            </a:r>
          </a:p>
          <a:p>
            <a:endParaRPr lang="en-US" sz="500" dirty="0">
              <a:solidFill>
                <a:schemeClr val="bg1"/>
              </a:solidFill>
              <a:latin typeface="+mj-lt"/>
            </a:endParaRPr>
          </a:p>
          <a:p>
            <a:r>
              <a:rPr lang="en-US" sz="1200" dirty="0">
                <a:solidFill>
                  <a:schemeClr val="bg1"/>
                </a:solidFill>
                <a:latin typeface="+mj-lt"/>
              </a:rPr>
              <a:t>•  Is sent out for repairs</a:t>
            </a:r>
          </a:p>
          <a:p>
            <a:endParaRPr lang="en-US" sz="500" dirty="0">
              <a:solidFill>
                <a:schemeClr val="bg1"/>
              </a:solidFill>
              <a:latin typeface="+mj-lt"/>
            </a:endParaRPr>
          </a:p>
          <a:p>
            <a:r>
              <a:rPr lang="en-US" sz="1200" dirty="0">
                <a:solidFill>
                  <a:schemeClr val="bg1"/>
                </a:solidFill>
                <a:latin typeface="+mj-lt"/>
              </a:rPr>
              <a:t>•  Is loaned to another entity</a:t>
            </a:r>
          </a:p>
          <a:p>
            <a:endParaRPr lang="en-US" sz="500" dirty="0">
              <a:solidFill>
                <a:schemeClr val="bg1"/>
              </a:solidFill>
              <a:latin typeface="+mj-lt"/>
            </a:endParaRPr>
          </a:p>
          <a:p>
            <a:r>
              <a:rPr lang="en-US" sz="1200" dirty="0">
                <a:solidFill>
                  <a:schemeClr val="bg1"/>
                </a:solidFill>
                <a:latin typeface="+mj-lt"/>
              </a:rPr>
              <a:t>•  Needs to be disposed of</a:t>
            </a:r>
          </a:p>
          <a:p>
            <a:endParaRPr lang="en-US" sz="1200" dirty="0">
              <a:solidFill>
                <a:schemeClr val="bg1"/>
              </a:solidFill>
              <a:latin typeface="+mj-lt"/>
            </a:endParaRPr>
          </a:p>
          <a:p>
            <a:r>
              <a:rPr lang="en-US" sz="1200" dirty="0">
                <a:solidFill>
                  <a:schemeClr val="bg1"/>
                </a:solidFill>
                <a:latin typeface="+mj-lt"/>
              </a:rPr>
              <a:t>*All capital equipment notifications can be sent to </a:t>
            </a:r>
          </a:p>
          <a:p>
            <a:r>
              <a:rPr lang="en-US" sz="1200" dirty="0">
                <a:solidFill>
                  <a:schemeClr val="bg1"/>
                </a:solidFill>
                <a:latin typeface="+mj-lt"/>
              </a:rPr>
              <a:t> </a:t>
            </a:r>
            <a:r>
              <a:rPr lang="en-US" sz="1200" u="sng" dirty="0">
                <a:solidFill>
                  <a:schemeClr val="accent1">
                    <a:lumMod val="20000"/>
                    <a:lumOff val="80000"/>
                  </a:schemeClr>
                </a:solidFill>
                <a:latin typeface="+mj-lt"/>
              </a:rPr>
              <a:t>capitalequipment@mbl.edu</a:t>
            </a:r>
          </a:p>
        </p:txBody>
      </p:sp>
    </p:spTree>
    <p:extLst>
      <p:ext uri="{BB962C8B-B14F-4D97-AF65-F5344CB8AC3E}">
        <p14:creationId xmlns:p14="http://schemas.microsoft.com/office/powerpoint/2010/main" val="268704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9A62F-8B29-4DB1-942B-C467E73EE2AB}"/>
              </a:ext>
            </a:extLst>
          </p:cNvPr>
          <p:cNvSpPr txBox="1"/>
          <p:nvPr/>
        </p:nvSpPr>
        <p:spPr>
          <a:xfrm>
            <a:off x="1987099" y="-62927"/>
            <a:ext cx="2813992" cy="553998"/>
          </a:xfrm>
          <a:prstGeom prst="rect">
            <a:avLst/>
          </a:prstGeom>
          <a:noFill/>
        </p:spPr>
        <p:txBody>
          <a:bodyPr wrap="square" rtlCol="0">
            <a:spAutoFit/>
          </a:bodyPr>
          <a:lstStyle/>
          <a:p>
            <a:pPr algn="ctr"/>
            <a:r>
              <a:rPr lang="en-US" sz="1500" b="1" dirty="0">
                <a:solidFill>
                  <a:schemeClr val="bg1"/>
                </a:solidFill>
                <a:latin typeface="+mj-lt"/>
              </a:rPr>
              <a:t>Duties of a Property Coordinator</a:t>
            </a:r>
          </a:p>
        </p:txBody>
      </p:sp>
      <p:sp>
        <p:nvSpPr>
          <p:cNvPr id="3" name="Rectangle 2">
            <a:extLst>
              <a:ext uri="{FF2B5EF4-FFF2-40B4-BE49-F238E27FC236}">
                <a16:creationId xmlns:a16="http://schemas.microsoft.com/office/drawing/2014/main" id="{8389E47E-2CF4-43D6-B983-EE8E600C2FCA}"/>
              </a:ext>
            </a:extLst>
          </p:cNvPr>
          <p:cNvSpPr/>
          <p:nvPr/>
        </p:nvSpPr>
        <p:spPr>
          <a:xfrm>
            <a:off x="106680" y="535025"/>
            <a:ext cx="4465320" cy="2939266"/>
          </a:xfrm>
          <a:prstGeom prst="rect">
            <a:avLst/>
          </a:prstGeom>
        </p:spPr>
        <p:txBody>
          <a:bodyPr wrap="square">
            <a:spAutoFit/>
          </a:bodyPr>
          <a:lstStyle/>
          <a:p>
            <a:r>
              <a:rPr lang="en-US" sz="1200" b="1" dirty="0">
                <a:solidFill>
                  <a:schemeClr val="bg1"/>
                </a:solidFill>
                <a:latin typeface="+mj-lt"/>
              </a:rPr>
              <a:t> Property Coordinator works with Core Facilities </a:t>
            </a:r>
          </a:p>
          <a:p>
            <a:r>
              <a:rPr lang="en-US" sz="1200" b="1" dirty="0">
                <a:solidFill>
                  <a:schemeClr val="bg1"/>
                </a:solidFill>
                <a:latin typeface="+mj-lt"/>
              </a:rPr>
              <a:t> Administrator when ...</a:t>
            </a:r>
          </a:p>
          <a:p>
            <a:endParaRPr lang="en-US" sz="1400" dirty="0">
              <a:solidFill>
                <a:schemeClr val="bg1"/>
              </a:solidFill>
              <a:latin typeface="+mj-lt"/>
            </a:endParaRPr>
          </a:p>
          <a:p>
            <a:r>
              <a:rPr lang="en-US" sz="1200" dirty="0">
                <a:solidFill>
                  <a:schemeClr val="bg1"/>
                </a:solidFill>
                <a:latin typeface="+mj-lt"/>
              </a:rPr>
              <a:t>•  Capital equipment is received; arranging to have the item </a:t>
            </a:r>
          </a:p>
          <a:p>
            <a:r>
              <a:rPr lang="en-US" sz="1200" dirty="0">
                <a:solidFill>
                  <a:schemeClr val="bg1"/>
                </a:solidFill>
                <a:latin typeface="+mj-lt"/>
              </a:rPr>
              <a:t>   tagged.</a:t>
            </a:r>
          </a:p>
          <a:p>
            <a:endParaRPr lang="en-US" sz="500" dirty="0">
              <a:solidFill>
                <a:schemeClr val="bg1"/>
              </a:solidFill>
              <a:latin typeface="+mj-lt"/>
            </a:endParaRPr>
          </a:p>
          <a:p>
            <a:r>
              <a:rPr lang="en-US" sz="1200" dirty="0">
                <a:solidFill>
                  <a:schemeClr val="bg1"/>
                </a:solidFill>
                <a:latin typeface="+mj-lt"/>
              </a:rPr>
              <a:t>•  Preparing required forms for disposition, transfer or loan of </a:t>
            </a:r>
          </a:p>
          <a:p>
            <a:r>
              <a:rPr lang="en-US" sz="1200" dirty="0">
                <a:solidFill>
                  <a:schemeClr val="bg1"/>
                </a:solidFill>
                <a:latin typeface="+mj-lt"/>
              </a:rPr>
              <a:t>   equipment.</a:t>
            </a:r>
          </a:p>
          <a:p>
            <a:endParaRPr lang="en-US" sz="500" dirty="0">
              <a:solidFill>
                <a:schemeClr val="bg1"/>
              </a:solidFill>
              <a:latin typeface="+mj-lt"/>
            </a:endParaRPr>
          </a:p>
          <a:p>
            <a:r>
              <a:rPr lang="en-US" sz="1200" dirty="0">
                <a:solidFill>
                  <a:schemeClr val="bg1"/>
                </a:solidFill>
                <a:latin typeface="+mj-lt"/>
              </a:rPr>
              <a:t>•  Equipment moves from one location to another within MBL </a:t>
            </a:r>
          </a:p>
          <a:p>
            <a:r>
              <a:rPr lang="en-US" sz="1200" dirty="0">
                <a:solidFill>
                  <a:schemeClr val="bg1"/>
                </a:solidFill>
                <a:latin typeface="+mj-lt"/>
              </a:rPr>
              <a:t>   or to field sites.</a:t>
            </a:r>
          </a:p>
          <a:p>
            <a:endParaRPr lang="en-US" sz="500" dirty="0">
              <a:solidFill>
                <a:schemeClr val="bg1"/>
              </a:solidFill>
              <a:latin typeface="+mj-lt"/>
            </a:endParaRPr>
          </a:p>
          <a:p>
            <a:r>
              <a:rPr lang="en-US" sz="1200" dirty="0">
                <a:solidFill>
                  <a:schemeClr val="bg1"/>
                </a:solidFill>
                <a:latin typeface="+mj-lt"/>
              </a:rPr>
              <a:t>•  Annual inventory is being conducted.</a:t>
            </a:r>
          </a:p>
          <a:p>
            <a:endParaRPr lang="en-US" sz="800" dirty="0">
              <a:solidFill>
                <a:schemeClr val="bg1"/>
              </a:solidFill>
              <a:latin typeface="+mj-lt"/>
            </a:endParaRPr>
          </a:p>
          <a:p>
            <a:r>
              <a:rPr lang="en-US" sz="1200" dirty="0">
                <a:solidFill>
                  <a:schemeClr val="bg1"/>
                </a:solidFill>
                <a:latin typeface="+mj-lt"/>
              </a:rPr>
              <a:t>*All capital equipment notifications can be sent to</a:t>
            </a:r>
          </a:p>
          <a:p>
            <a:r>
              <a:rPr lang="en-US" sz="1200" dirty="0">
                <a:solidFill>
                  <a:schemeClr val="bg1"/>
                </a:solidFill>
                <a:latin typeface="+mj-lt"/>
              </a:rPr>
              <a:t> </a:t>
            </a:r>
            <a:r>
              <a:rPr lang="en-US" sz="1200" u="sng" dirty="0">
                <a:solidFill>
                  <a:schemeClr val="accent1">
                    <a:lumMod val="20000"/>
                    <a:lumOff val="80000"/>
                  </a:schemeClr>
                </a:solidFill>
                <a:latin typeface="+mj-lt"/>
              </a:rPr>
              <a:t>capitalequipment@mbl.edu</a:t>
            </a:r>
          </a:p>
          <a:p>
            <a:endParaRPr lang="en-US" sz="1200" dirty="0">
              <a:solidFill>
                <a:schemeClr val="bg1"/>
              </a:solidFill>
              <a:latin typeface="+mj-lt"/>
            </a:endParaRPr>
          </a:p>
        </p:txBody>
      </p:sp>
    </p:spTree>
    <p:extLst>
      <p:ext uri="{BB962C8B-B14F-4D97-AF65-F5344CB8AC3E}">
        <p14:creationId xmlns:p14="http://schemas.microsoft.com/office/powerpoint/2010/main" val="352847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74EFA5-8A00-463F-8751-791486A01EE3}"/>
              </a:ext>
            </a:extLst>
          </p:cNvPr>
          <p:cNvSpPr/>
          <p:nvPr/>
        </p:nvSpPr>
        <p:spPr>
          <a:xfrm>
            <a:off x="2333195" y="-43655"/>
            <a:ext cx="1941576" cy="523220"/>
          </a:xfrm>
          <a:prstGeom prst="rect">
            <a:avLst/>
          </a:prstGeom>
        </p:spPr>
        <p:txBody>
          <a:bodyPr wrap="square">
            <a:spAutoFit/>
          </a:bodyPr>
          <a:lstStyle/>
          <a:p>
            <a:pPr algn="ctr"/>
            <a:r>
              <a:rPr lang="en-US" sz="1400" b="1" dirty="0">
                <a:solidFill>
                  <a:schemeClr val="bg1"/>
                </a:solidFill>
                <a:latin typeface="+mj-lt"/>
              </a:rPr>
              <a:t>Annual Physical </a:t>
            </a:r>
          </a:p>
          <a:p>
            <a:pPr algn="ctr"/>
            <a:r>
              <a:rPr lang="en-US" sz="1400" b="1" dirty="0">
                <a:solidFill>
                  <a:schemeClr val="bg1"/>
                </a:solidFill>
                <a:latin typeface="+mj-lt"/>
              </a:rPr>
              <a:t>Inventory</a:t>
            </a:r>
          </a:p>
        </p:txBody>
      </p:sp>
      <p:sp>
        <p:nvSpPr>
          <p:cNvPr id="3" name="Rectangle 2">
            <a:extLst>
              <a:ext uri="{FF2B5EF4-FFF2-40B4-BE49-F238E27FC236}">
                <a16:creationId xmlns:a16="http://schemas.microsoft.com/office/drawing/2014/main" id="{14409C84-3965-4504-95C9-A2B6E868D708}"/>
              </a:ext>
            </a:extLst>
          </p:cNvPr>
          <p:cNvSpPr/>
          <p:nvPr/>
        </p:nvSpPr>
        <p:spPr>
          <a:xfrm>
            <a:off x="79248" y="543648"/>
            <a:ext cx="4632960" cy="2539157"/>
          </a:xfrm>
          <a:prstGeom prst="rect">
            <a:avLst/>
          </a:prstGeom>
        </p:spPr>
        <p:txBody>
          <a:bodyPr wrap="square">
            <a:spAutoFit/>
          </a:bodyPr>
          <a:lstStyle/>
          <a:p>
            <a:r>
              <a:rPr lang="en-US" sz="1200" b="1" dirty="0">
                <a:solidFill>
                  <a:schemeClr val="bg1"/>
                </a:solidFill>
                <a:latin typeface="+mj-lt"/>
              </a:rPr>
              <a:t>MBL conducts an annual physical inventory</a:t>
            </a:r>
          </a:p>
          <a:p>
            <a:endParaRPr lang="en-US" sz="700" dirty="0">
              <a:solidFill>
                <a:schemeClr val="bg1"/>
              </a:solidFill>
              <a:latin typeface="+mj-lt"/>
            </a:endParaRPr>
          </a:p>
          <a:p>
            <a:r>
              <a:rPr lang="en-US" sz="1200" dirty="0">
                <a:solidFill>
                  <a:schemeClr val="bg1"/>
                </a:solidFill>
                <a:latin typeface="+mj-lt"/>
              </a:rPr>
              <a:t>•  Property Coordinators are provided a current list of all capital </a:t>
            </a:r>
          </a:p>
          <a:p>
            <a:r>
              <a:rPr lang="en-US" sz="1200" dirty="0">
                <a:solidFill>
                  <a:schemeClr val="bg1"/>
                </a:solidFill>
                <a:latin typeface="+mj-lt"/>
              </a:rPr>
              <a:t>   equipment assigned to their Center/Department</a:t>
            </a:r>
          </a:p>
          <a:p>
            <a:endParaRPr lang="en-US" sz="500" dirty="0">
              <a:solidFill>
                <a:schemeClr val="bg1"/>
              </a:solidFill>
              <a:latin typeface="+mj-lt"/>
            </a:endParaRPr>
          </a:p>
          <a:p>
            <a:r>
              <a:rPr lang="en-US" sz="1200" dirty="0">
                <a:solidFill>
                  <a:schemeClr val="bg1"/>
                </a:solidFill>
                <a:latin typeface="+mj-lt"/>
              </a:rPr>
              <a:t>•  Property Coordinators meet with each Custodian to locate all  </a:t>
            </a:r>
          </a:p>
          <a:p>
            <a:r>
              <a:rPr lang="en-US" sz="1200" dirty="0">
                <a:solidFill>
                  <a:schemeClr val="bg1"/>
                </a:solidFill>
                <a:latin typeface="+mj-lt"/>
              </a:rPr>
              <a:t>   items on the list</a:t>
            </a:r>
          </a:p>
          <a:p>
            <a:endParaRPr lang="en-US" sz="500" dirty="0">
              <a:solidFill>
                <a:schemeClr val="bg1"/>
              </a:solidFill>
              <a:latin typeface="+mj-lt"/>
            </a:endParaRPr>
          </a:p>
          <a:p>
            <a:r>
              <a:rPr lang="en-US" sz="1200" dirty="0">
                <a:solidFill>
                  <a:schemeClr val="bg1"/>
                </a:solidFill>
                <a:latin typeface="+mj-lt"/>
              </a:rPr>
              <a:t>•  Updates are made to items regarding condition of the  </a:t>
            </a:r>
          </a:p>
          <a:p>
            <a:r>
              <a:rPr lang="en-US" sz="1200" dirty="0">
                <a:solidFill>
                  <a:schemeClr val="bg1"/>
                </a:solidFill>
                <a:latin typeface="+mj-lt"/>
              </a:rPr>
              <a:t>   equipment, location, etc.</a:t>
            </a:r>
          </a:p>
          <a:p>
            <a:endParaRPr lang="en-US" sz="500" dirty="0">
              <a:solidFill>
                <a:schemeClr val="bg1"/>
              </a:solidFill>
              <a:latin typeface="+mj-lt"/>
            </a:endParaRPr>
          </a:p>
          <a:p>
            <a:r>
              <a:rPr lang="en-US" sz="1200" dirty="0">
                <a:solidFill>
                  <a:schemeClr val="bg1"/>
                </a:solidFill>
                <a:latin typeface="+mj-lt"/>
              </a:rPr>
              <a:t>•  Property Coordinator initials the list to validate inventory</a:t>
            </a:r>
          </a:p>
          <a:p>
            <a:endParaRPr lang="en-US" sz="500" dirty="0">
              <a:solidFill>
                <a:schemeClr val="bg1"/>
              </a:solidFill>
              <a:latin typeface="+mj-lt"/>
            </a:endParaRPr>
          </a:p>
          <a:p>
            <a:r>
              <a:rPr lang="en-US" sz="1200" dirty="0">
                <a:solidFill>
                  <a:schemeClr val="bg1"/>
                </a:solidFill>
                <a:latin typeface="+mj-lt"/>
              </a:rPr>
              <a:t>•  Core Facilities Administrator updates "last inventory date" in  </a:t>
            </a:r>
          </a:p>
          <a:p>
            <a:r>
              <a:rPr lang="en-US" sz="1200" dirty="0">
                <a:solidFill>
                  <a:schemeClr val="bg1"/>
                </a:solidFill>
                <a:latin typeface="+mj-lt"/>
              </a:rPr>
              <a:t>   central database; makes any updates as identified during the </a:t>
            </a:r>
          </a:p>
          <a:p>
            <a:r>
              <a:rPr lang="en-US" sz="1200" dirty="0">
                <a:solidFill>
                  <a:schemeClr val="bg1"/>
                </a:solidFill>
                <a:latin typeface="+mj-lt"/>
              </a:rPr>
              <a:t>   physical inventory</a:t>
            </a:r>
          </a:p>
        </p:txBody>
      </p:sp>
    </p:spTree>
    <p:extLst>
      <p:ext uri="{BB962C8B-B14F-4D97-AF65-F5344CB8AC3E}">
        <p14:creationId xmlns:p14="http://schemas.microsoft.com/office/powerpoint/2010/main" val="259717988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98:Templates:Blank Presentation</Template>
  <TotalTime>1790</TotalTime>
  <Words>877</Words>
  <Application>Microsoft Office PowerPoint</Application>
  <PresentationFormat>Custom</PresentationFormat>
  <Paragraphs>136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ＭＳ Ｐゴシック</vt:lpstr>
      <vt:lpstr>Arial</vt:lpstr>
      <vt:lpstr>Arial Narrow</vt:lpstr>
      <vt:lpstr>Helvetica</vt:lpstr>
      <vt:lpstr>Segoe UI Black</vt:lpstr>
      <vt:lpstr>Times</vt:lpstr>
      <vt:lpstr>Blank Presentation</vt:lpstr>
      <vt:lpstr>PowerPoint Presentation</vt:lpstr>
      <vt:lpstr>Why are you being asked to take Capital Equipment Policy training?   As a recipient of Federal funding, tracking capital equipment is a requirement per the auditing guidance contained in Uniform Guidance CFR 200.313/200.39 and is a best practice for any business entity.   It's necessary to protect all MBL assets. As part of the requirement, you are required to sign off on this training/policy because you are currently or may become connected with either purchasing, using, installing, caring for or maintaining capital equipment at MBL. When equipment is purchased, disposed of, or transferred, you have a critical role in the tracking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MBL</dc:creator>
  <cp:lastModifiedBy>Briana Bertochi</cp:lastModifiedBy>
  <cp:revision>188</cp:revision>
  <cp:lastPrinted>2005-08-24T15:37:28Z</cp:lastPrinted>
  <dcterms:created xsi:type="dcterms:W3CDTF">2003-04-04T15:32:43Z</dcterms:created>
  <dcterms:modified xsi:type="dcterms:W3CDTF">2019-07-11T17:02:30Z</dcterms:modified>
</cp:coreProperties>
</file>